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726" r:id="rId1"/>
  </p:sldMasterIdLst>
  <p:notesMasterIdLst>
    <p:notesMasterId r:id="rId28"/>
  </p:notesMasterIdLst>
  <p:sldIdLst>
    <p:sldId id="256" r:id="rId2"/>
    <p:sldId id="259" r:id="rId3"/>
    <p:sldId id="294" r:id="rId4"/>
    <p:sldId id="277" r:id="rId5"/>
    <p:sldId id="261" r:id="rId6"/>
    <p:sldId id="280" r:id="rId7"/>
    <p:sldId id="281" r:id="rId8"/>
    <p:sldId id="282" r:id="rId9"/>
    <p:sldId id="284" r:id="rId10"/>
    <p:sldId id="285" r:id="rId11"/>
    <p:sldId id="286" r:id="rId12"/>
    <p:sldId id="287" r:id="rId13"/>
    <p:sldId id="288" r:id="rId14"/>
    <p:sldId id="260" r:id="rId15"/>
    <p:sldId id="279" r:id="rId16"/>
    <p:sldId id="289" r:id="rId17"/>
    <p:sldId id="296" r:id="rId18"/>
    <p:sldId id="295" r:id="rId19"/>
    <p:sldId id="290" r:id="rId20"/>
    <p:sldId id="291" r:id="rId21"/>
    <p:sldId id="292" r:id="rId22"/>
    <p:sldId id="293" r:id="rId23"/>
    <p:sldId id="275" r:id="rId24"/>
    <p:sldId id="276" r:id="rId25"/>
    <p:sldId id="278" r:id="rId26"/>
    <p:sldId id="274" r:id="rId27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29389"/>
    <p:restoredTop sz="94867"/>
  </p:normalViewPr>
  <p:slideViewPr>
    <p:cSldViewPr snapToGrid="0" snapToObjects="1">
      <p:cViewPr varScale="1">
        <p:scale>
          <a:sx n="81" d="100"/>
          <a:sy n="81" d="100"/>
        </p:scale>
        <p:origin x="192" y="36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tableStyles" Target="tableStyle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notesMaster" Target="notesMasters/notesMaster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690D1E81-D1AF-1841-8D2B-263F632E12B7}" type="datetimeFigureOut">
              <a:rPr lang="en-US" smtClean="0"/>
              <a:t>7/26/21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FAA6707A-717D-6448-83A2-B3C7E833974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49247669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6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FAA6707A-717D-6448-83A2-B3C7E8339745}" type="slidenum">
              <a:rPr lang="en-US" smtClean="0"/>
              <a:t>23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0877007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FAA6707A-717D-6448-83A2-B3C7E8339745}" type="slidenum">
              <a:rPr lang="en-US" smtClean="0"/>
              <a:t>24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88682715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FAA6707A-717D-6448-83A2-B3C7E8339745}" type="slidenum">
              <a:rPr lang="en-US" smtClean="0"/>
              <a:t>25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07449239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FAA6707A-717D-6448-83A2-B3C7E8339745}" type="slidenum">
              <a:rPr lang="en-US" smtClean="0"/>
              <a:t>26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59559647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430F8CF-692C-4963-8B5E-D1C0928CF160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429612" y="1013984"/>
            <a:ext cx="7714388" cy="3260635"/>
          </a:xfrm>
        </p:spPr>
        <p:txBody>
          <a:bodyPr anchor="b"/>
          <a:lstStyle>
            <a:lvl1pPr algn="l">
              <a:defRPr sz="2800"/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9F419655-1613-4CC0-BBE9-BD2CB2C3C766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429612" y="4848464"/>
            <a:ext cx="7714388" cy="1085849"/>
          </a:xfrm>
        </p:spPr>
        <p:txBody>
          <a:bodyPr>
            <a:normAutofit/>
          </a:bodyPr>
          <a:lstStyle>
            <a:lvl1pPr marL="0" indent="0" algn="l">
              <a:buNone/>
              <a:defRPr sz="18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dirty="0"/>
              <a:t>Click to edit Master subtitle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40267FFF-6BC4-4DF0-BC55-B2C3BFD8ED1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C2B07E4-CDF9-4C88-A2F3-04620E58224D}" type="datetimeFigureOut">
              <a:rPr lang="en-US" smtClean="0"/>
              <a:t>7/26/21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D6389830-A1B7-484B-832C-F64A558BDFE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74A8F727-72C8-47A9-8E54-AD84590286F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FE71E98-A417-4ECC-ACEB-C0490C20DB04}" type="slidenum">
              <a:rPr lang="en-US" smtClean="0"/>
              <a:t>‹#›</a:t>
            </a:fld>
            <a:endParaRPr lang="en-US"/>
          </a:p>
        </p:txBody>
      </p:sp>
      <p:cxnSp>
        <p:nvCxnSpPr>
          <p:cNvPr id="7" name="Straight Connector 6">
            <a:extLst>
              <a:ext uri="{FF2B5EF4-FFF2-40B4-BE49-F238E27FC236}">
                <a16:creationId xmlns:a16="http://schemas.microsoft.com/office/drawing/2014/main" id="{AEED5540-64E5-4258-ABA4-753F07B71B38}"/>
              </a:ext>
            </a:extLst>
          </p:cNvPr>
          <p:cNvCxnSpPr>
            <a:cxnSpLocks/>
          </p:cNvCxnSpPr>
          <p:nvPr/>
        </p:nvCxnSpPr>
        <p:spPr>
          <a:xfrm>
            <a:off x="1524000" y="4571506"/>
            <a:ext cx="971155" cy="0"/>
          </a:xfrm>
          <a:prstGeom prst="line">
            <a:avLst/>
          </a:prstGeom>
          <a:ln w="317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728880668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13EF94C-BCB1-4F4C-AF70-DD2A5C4E331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429566" y="1045445"/>
            <a:ext cx="9238434" cy="857559"/>
          </a:xfrm>
        </p:spPr>
        <p:txBody>
          <a:bodyPr anchor="b"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A909B75-A057-44B5-872F-DF01BDC8EA07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429566" y="2286000"/>
            <a:ext cx="9238434" cy="3810000"/>
          </a:xfrm>
        </p:spPr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  <a:lvl2pPr>
              <a:defRPr>
                <a:solidFill>
                  <a:schemeClr val="tx1"/>
                </a:solidFill>
              </a:defRPr>
            </a:lvl2pPr>
            <a:lvl3pPr>
              <a:defRPr>
                <a:solidFill>
                  <a:schemeClr val="tx1"/>
                </a:solidFill>
              </a:defRPr>
            </a:lvl3pPr>
            <a:lvl4pPr>
              <a:defRPr>
                <a:solidFill>
                  <a:schemeClr val="tx1"/>
                </a:solidFill>
              </a:defRPr>
            </a:lvl4pPr>
            <a:lvl5pPr>
              <a:defRPr>
                <a:solidFill>
                  <a:schemeClr val="tx1"/>
                </a:solidFill>
              </a:defRPr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9806260C-3219-4812-88F2-3162D37F293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C2B07E4-CDF9-4C88-A2F3-04620E58224D}" type="datetimeFigureOut">
              <a:rPr lang="en-US" smtClean="0"/>
              <a:t>7/26/21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F2762B73-9C01-4BE3-A199-782BE6EBA6E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2A761492-EB56-4454-9D2A-8BB94AACB89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FE71E98-A417-4ECC-ACEB-C0490C20DB0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61578872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>
            <a:extLst>
              <a:ext uri="{FF2B5EF4-FFF2-40B4-BE49-F238E27FC236}">
                <a16:creationId xmlns:a16="http://schemas.microsoft.com/office/drawing/2014/main" id="{B980A128-A52A-402C-865B-1BF08D7F0458}"/>
              </a:ext>
            </a:extLst>
          </p:cNvPr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3E900447-3778-4AB7-ACB3-7C2313FE9A4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421745" y="1287554"/>
            <a:ext cx="8284963" cy="3113064"/>
          </a:xfrm>
        </p:spPr>
        <p:txBody>
          <a:bodyPr anchor="t"/>
          <a:lstStyle>
            <a:lvl1pPr>
              <a:defRPr sz="4400"/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F9B910C9-BA3C-4D31-9C62-2C2408591FF2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421744" y="4619707"/>
            <a:ext cx="7722256" cy="1476293"/>
          </a:xfrm>
        </p:spPr>
        <p:txBody>
          <a:bodyPr anchor="b">
            <a:normAutofit/>
          </a:bodyPr>
          <a:lstStyle>
            <a:lvl1pPr marL="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58742E8A-6B69-406B-A3DF-0A1B76832E0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C2B07E4-CDF9-4C88-A2F3-04620E58224D}" type="datetimeFigureOut">
              <a:rPr lang="en-US" smtClean="0"/>
              <a:t>7/26/21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64D665CF-4461-4BB8-8F3A-ED1CB1084CA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D4898B27-5EF3-49F4-B3CE-F3CF419AE06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FE71E98-A417-4ECC-ACEB-C0490C20DB0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27079154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733F3BA-5AD5-4F15-97B2-E4652D1D4E1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429566" y="1013411"/>
            <a:ext cx="9238434" cy="889592"/>
          </a:xfrm>
        </p:spPr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7EA997B8-1FD3-40E6-A486-256EB41DB70A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1429566" y="2135565"/>
            <a:ext cx="4495800" cy="3960435"/>
          </a:xfrm>
        </p:spPr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  <a:lvl2pPr>
              <a:defRPr>
                <a:solidFill>
                  <a:schemeClr val="tx1"/>
                </a:solidFill>
              </a:defRPr>
            </a:lvl2pPr>
            <a:lvl3pPr>
              <a:defRPr>
                <a:solidFill>
                  <a:schemeClr val="tx1"/>
                </a:solidFill>
              </a:defRPr>
            </a:lvl3pPr>
            <a:lvl4pPr>
              <a:defRPr>
                <a:solidFill>
                  <a:schemeClr val="tx1"/>
                </a:solidFill>
              </a:defRPr>
            </a:lvl4pPr>
            <a:lvl5pPr>
              <a:defRPr>
                <a:solidFill>
                  <a:schemeClr val="tx1"/>
                </a:solidFill>
              </a:defRPr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4183F4D8-AA9A-4AF7-86EA-E4D797B98CE9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2135565"/>
            <a:ext cx="4495800" cy="3960435"/>
          </a:xfrm>
        </p:spPr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  <a:lvl2pPr>
              <a:defRPr>
                <a:solidFill>
                  <a:schemeClr val="tx1"/>
                </a:solidFill>
              </a:defRPr>
            </a:lvl2pPr>
            <a:lvl3pPr>
              <a:defRPr>
                <a:solidFill>
                  <a:schemeClr val="tx1"/>
                </a:solidFill>
              </a:defRPr>
            </a:lvl3pPr>
            <a:lvl4pPr>
              <a:defRPr>
                <a:solidFill>
                  <a:schemeClr val="tx1"/>
                </a:solidFill>
              </a:defRPr>
            </a:lvl4pPr>
            <a:lvl5pPr>
              <a:defRPr>
                <a:solidFill>
                  <a:schemeClr val="tx1"/>
                </a:solidFill>
              </a:defRPr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BA08823E-BC08-4810-9BFF-35D2EA2AE72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C2B07E4-CDF9-4C88-A2F3-04620E58224D}" type="datetimeFigureOut">
              <a:rPr lang="en-US" smtClean="0"/>
              <a:t>7/26/21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2FDD2BFB-BB2C-4C4A-A6E1-DD223C2BE02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95D369B2-12F8-4583-8A7F-523C9A3EF09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FE71E98-A417-4ECC-ACEB-C0490C20DB0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2528483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7AC717F-84B9-44BA-8DD6-680394AB193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429566" y="1079150"/>
            <a:ext cx="9238434" cy="823912"/>
          </a:xfrm>
        </p:spPr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2A1217D6-7448-4625-964F-5D82F65F11F7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429567" y="2013217"/>
            <a:ext cx="4495799" cy="704232"/>
          </a:xfrm>
        </p:spPr>
        <p:txBody>
          <a:bodyPr anchor="b">
            <a:normAutofit/>
          </a:bodyPr>
          <a:lstStyle>
            <a:lvl1pPr marL="0" indent="0">
              <a:lnSpc>
                <a:spcPct val="100000"/>
              </a:lnSpc>
              <a:buNone/>
              <a:defRPr sz="1800" b="0" cap="all" spc="300" baseline="0">
                <a:solidFill>
                  <a:schemeClr val="tx1"/>
                </a:solidFill>
                <a:latin typeface="+mj-lt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253A534C-0B54-4327-99C0-4F0019FD21F6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1429567" y="3048000"/>
            <a:ext cx="4495800" cy="3048000"/>
          </a:xfrm>
        </p:spPr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  <a:lvl2pPr>
              <a:defRPr>
                <a:solidFill>
                  <a:schemeClr val="tx1"/>
                </a:solidFill>
              </a:defRPr>
            </a:lvl2pPr>
            <a:lvl3pPr>
              <a:defRPr>
                <a:solidFill>
                  <a:schemeClr val="tx1"/>
                </a:solidFill>
              </a:defRPr>
            </a:lvl3pPr>
            <a:lvl4pPr>
              <a:defRPr>
                <a:solidFill>
                  <a:schemeClr val="tx1"/>
                </a:solidFill>
              </a:defRPr>
            </a:lvl4pPr>
            <a:lvl5pPr>
              <a:defRPr>
                <a:solidFill>
                  <a:schemeClr val="tx1"/>
                </a:solidFill>
              </a:defRPr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389D4A63-0795-4B74-8C11-5FE7944118C7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2013215"/>
            <a:ext cx="4495800" cy="704233"/>
          </a:xfrm>
        </p:spPr>
        <p:txBody>
          <a:bodyPr anchor="b">
            <a:normAutofit/>
          </a:bodyPr>
          <a:lstStyle>
            <a:lvl1pPr marL="0" indent="0">
              <a:lnSpc>
                <a:spcPct val="100000"/>
              </a:lnSpc>
              <a:buNone/>
              <a:defRPr sz="1800" b="0" cap="all" spc="300" baseline="0">
                <a:solidFill>
                  <a:schemeClr val="tx1"/>
                </a:solidFill>
                <a:latin typeface="+mj-lt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823D16F3-F747-441B-9854-27225954DEC4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3048000"/>
            <a:ext cx="4495800" cy="3048000"/>
          </a:xfrm>
        </p:spPr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  <a:lvl2pPr>
              <a:defRPr>
                <a:solidFill>
                  <a:schemeClr val="tx1"/>
                </a:solidFill>
              </a:defRPr>
            </a:lvl2pPr>
            <a:lvl3pPr>
              <a:defRPr>
                <a:solidFill>
                  <a:schemeClr val="tx1"/>
                </a:solidFill>
              </a:defRPr>
            </a:lvl3pPr>
            <a:lvl4pPr>
              <a:defRPr>
                <a:solidFill>
                  <a:schemeClr val="tx1"/>
                </a:solidFill>
              </a:defRPr>
            </a:lvl4pPr>
            <a:lvl5pPr>
              <a:defRPr>
                <a:solidFill>
                  <a:schemeClr val="tx1"/>
                </a:solidFill>
              </a:defRPr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0E8168E2-6B97-486E-B0E4-4E7F5CDBB5B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C2B07E4-CDF9-4C88-A2F3-04620E58224D}" type="datetimeFigureOut">
              <a:rPr lang="en-US" smtClean="0"/>
              <a:t>7/26/21</a:t>
            </a:fld>
            <a:endParaRPr lang="en-US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D05D3E2B-2F4E-4347-A8E9-27EB7D0359B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DC1FC4F5-6876-414E-9E30-84706A3F528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FE71E98-A417-4ECC-ACEB-C0490C20DB04}" type="slidenum">
              <a:rPr lang="en-US" smtClean="0"/>
              <a:t>‹#›</a:t>
            </a:fld>
            <a:endParaRPr lang="en-US"/>
          </a:p>
        </p:txBody>
      </p:sp>
      <p:cxnSp>
        <p:nvCxnSpPr>
          <p:cNvPr id="11" name="Straight Connector 10">
            <a:extLst>
              <a:ext uri="{FF2B5EF4-FFF2-40B4-BE49-F238E27FC236}">
                <a16:creationId xmlns:a16="http://schemas.microsoft.com/office/drawing/2014/main" id="{A70D2F04-5474-46B9-B838-858CDF4AB2D2}"/>
              </a:ext>
            </a:extLst>
          </p:cNvPr>
          <p:cNvCxnSpPr>
            <a:cxnSpLocks/>
          </p:cNvCxnSpPr>
          <p:nvPr/>
        </p:nvCxnSpPr>
        <p:spPr>
          <a:xfrm>
            <a:off x="6270727" y="2876662"/>
            <a:ext cx="971155" cy="0"/>
          </a:xfrm>
          <a:prstGeom prst="line">
            <a:avLst/>
          </a:prstGeom>
          <a:ln w="317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3" name="Rectangle 12">
            <a:extLst>
              <a:ext uri="{FF2B5EF4-FFF2-40B4-BE49-F238E27FC236}">
                <a16:creationId xmlns:a16="http://schemas.microsoft.com/office/drawing/2014/main" id="{CADEE893-BE45-47F3-BCF0-02424B3503CC}"/>
              </a:ext>
            </a:extLst>
          </p:cNvPr>
          <p:cNvSpPr/>
          <p:nvPr/>
        </p:nvSpPr>
        <p:spPr>
          <a:xfrm>
            <a:off x="-1171838" y="4592406"/>
            <a:ext cx="808262" cy="389711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14" name="Straight Connector 13">
            <a:extLst>
              <a:ext uri="{FF2B5EF4-FFF2-40B4-BE49-F238E27FC236}">
                <a16:creationId xmlns:a16="http://schemas.microsoft.com/office/drawing/2014/main" id="{3FB5178A-4501-4B56-8BF1-D083D7B021CE}"/>
              </a:ext>
            </a:extLst>
          </p:cNvPr>
          <p:cNvCxnSpPr>
            <a:cxnSpLocks/>
          </p:cNvCxnSpPr>
          <p:nvPr/>
        </p:nvCxnSpPr>
        <p:spPr>
          <a:xfrm>
            <a:off x="1524000" y="2876662"/>
            <a:ext cx="971155" cy="0"/>
          </a:xfrm>
          <a:prstGeom prst="line">
            <a:avLst/>
          </a:prstGeom>
          <a:ln w="317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794248847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ctangle 5">
            <a:extLst>
              <a:ext uri="{FF2B5EF4-FFF2-40B4-BE49-F238E27FC236}">
                <a16:creationId xmlns:a16="http://schemas.microsoft.com/office/drawing/2014/main" id="{A52109C6-041C-42BA-B507-8EA298046EDD}"/>
              </a:ext>
            </a:extLst>
          </p:cNvPr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7F7BF877-20DD-40F4-AEA8-E1B6D5350D2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167DC874-15B5-4338-B7D1-8E393AB4C16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C2B07E4-CDF9-4C88-A2F3-04620E58224D}" type="datetimeFigureOut">
              <a:rPr lang="en-US" smtClean="0"/>
              <a:t>7/26/21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7E66BAE3-24C5-483F-9141-D860A265E78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059AEEB4-66F8-4008-B616-804FB9D91CF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FE71E98-A417-4ECC-ACEB-C0490C20DB0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9380125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1746C975-8FFB-4A4B-9213-774EE3901DE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C2B07E4-CDF9-4C88-A2F3-04620E58224D}" type="datetimeFigureOut">
              <a:rPr lang="en-US" smtClean="0"/>
              <a:t>7/26/21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4FBA744F-475D-4105-8E4A-02581554953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6F3FA64C-7966-4D6F-88D7-4B89F2A1DF2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FE71E98-A417-4ECC-ACEB-C0490C20DB0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52420599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BD4ED5F-AB94-4DCF-8971-B8B2B55AF65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443740" y="1558944"/>
            <a:ext cx="3279689" cy="1864196"/>
          </a:xfrm>
        </p:spPr>
        <p:txBody>
          <a:bodyPr anchor="b"/>
          <a:lstStyle>
            <a:lvl1pPr algn="r">
              <a:defRPr sz="2800">
                <a:solidFill>
                  <a:schemeClr val="tx1"/>
                </a:solidFill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141EE4CB-68CF-4BF3-A891-8277AFD13D8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334000" y="762000"/>
            <a:ext cx="5333999" cy="5334000"/>
          </a:xfrm>
        </p:spPr>
        <p:txBody>
          <a:bodyPr anchor="ctr">
            <a:normAutofit/>
          </a:bodyPr>
          <a:lstStyle>
            <a:lvl1pPr>
              <a:defRPr sz="2800">
                <a:solidFill>
                  <a:schemeClr val="tx1"/>
                </a:solidFill>
              </a:defRPr>
            </a:lvl1pPr>
            <a:lvl2pPr>
              <a:defRPr sz="2400">
                <a:solidFill>
                  <a:schemeClr val="tx1"/>
                </a:solidFill>
              </a:defRPr>
            </a:lvl2pPr>
            <a:lvl3pPr>
              <a:defRPr sz="2000">
                <a:solidFill>
                  <a:schemeClr val="tx1"/>
                </a:solidFill>
              </a:defRPr>
            </a:lvl3pPr>
            <a:lvl4pPr>
              <a:defRPr sz="1800">
                <a:solidFill>
                  <a:schemeClr val="tx1"/>
                </a:solidFill>
              </a:defRPr>
            </a:lvl4pPr>
            <a:lvl5pPr>
              <a:defRPr sz="1800">
                <a:solidFill>
                  <a:schemeClr val="tx1"/>
                </a:solidFill>
              </a:defRPr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95292E72-B66D-40EE-B182-5585382A6DC9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1443741" y="3649682"/>
            <a:ext cx="3233096" cy="1933605"/>
          </a:xfrm>
        </p:spPr>
        <p:txBody>
          <a:bodyPr/>
          <a:lstStyle>
            <a:lvl1pPr marL="0" indent="0" algn="r">
              <a:buNone/>
              <a:defRPr sz="1600">
                <a:solidFill>
                  <a:schemeClr val="tx1"/>
                </a:solidFill>
              </a:defRPr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ED73B694-B050-45F3-AE6F-A86A129F1C6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C2B07E4-CDF9-4C88-A2F3-04620E58224D}" type="datetimeFigureOut">
              <a:rPr lang="en-US" smtClean="0"/>
              <a:t>7/26/21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7E8AE423-9CA5-46B3-96B1-7586AD02080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014B973D-F1F7-47BC-996D-6100B7C8952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FE71E98-A417-4ECC-ACEB-C0490C20DB0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33243045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8AE9949-4A1F-4DA9-9B75-A6180F954B8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433543" y="1383126"/>
            <a:ext cx="3289886" cy="2045874"/>
          </a:xfrm>
        </p:spPr>
        <p:txBody>
          <a:bodyPr anchor="b"/>
          <a:lstStyle>
            <a:lvl1pPr algn="r">
              <a:defRPr sz="2800">
                <a:solidFill>
                  <a:schemeClr val="tx1"/>
                </a:solidFill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79A8D794-C670-4569-93D9-0FF8B35AA7AE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334001" y="762000"/>
            <a:ext cx="5333999" cy="5334000"/>
          </a:xfrm>
        </p:spPr>
        <p:txBody>
          <a:bodyPr/>
          <a:lstStyle>
            <a:lvl1pPr marL="0" indent="0">
              <a:buNone/>
              <a:defRPr sz="3200">
                <a:solidFill>
                  <a:schemeClr val="tx1"/>
                </a:solidFill>
              </a:defRPr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 dirty="0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A92486F6-AE67-4B34-B8E2-0B7576DC2E3A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1433544" y="3649682"/>
            <a:ext cx="3243292" cy="1684317"/>
          </a:xfrm>
        </p:spPr>
        <p:txBody>
          <a:bodyPr/>
          <a:lstStyle>
            <a:lvl1pPr marL="0" indent="0" algn="r">
              <a:buNone/>
              <a:defRPr sz="1600">
                <a:solidFill>
                  <a:schemeClr val="tx1"/>
                </a:solidFill>
              </a:defRPr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B198B11C-BB63-49A6-B488-29D4FBF8E10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C2B07E4-CDF9-4C88-A2F3-04620E58224D}" type="datetimeFigureOut">
              <a:rPr lang="en-US" smtClean="0"/>
              <a:t>7/26/21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324B9166-6D36-4F0A-9ADD-33D49A0C3A5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6FB22B8F-7760-41B3-9053-DD90255B9EE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FE71E98-A417-4ECC-ACEB-C0490C20DB0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42565440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5C8A5DE-E5C6-4DB9-AD28-8F1EAC6F551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4363E08E-9B2D-4740-9AC6-D5E1CFB95FC6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1429566" y="2229957"/>
            <a:ext cx="9238434" cy="3866043"/>
          </a:xfrm>
        </p:spPr>
        <p:txBody>
          <a:bodyPr vert="eaVert"/>
          <a:lstStyle>
            <a:lvl1pPr>
              <a:defRPr>
                <a:solidFill>
                  <a:schemeClr val="tx1"/>
                </a:solidFill>
              </a:defRPr>
            </a:lvl1pPr>
            <a:lvl2pPr>
              <a:defRPr>
                <a:solidFill>
                  <a:schemeClr val="tx1"/>
                </a:solidFill>
              </a:defRPr>
            </a:lvl2pPr>
            <a:lvl3pPr>
              <a:defRPr>
                <a:solidFill>
                  <a:schemeClr val="tx1"/>
                </a:solidFill>
              </a:defRPr>
            </a:lvl3pPr>
            <a:lvl4pPr>
              <a:defRPr>
                <a:solidFill>
                  <a:schemeClr val="tx1"/>
                </a:solidFill>
              </a:defRPr>
            </a:lvl4pPr>
            <a:lvl5pPr>
              <a:defRPr>
                <a:solidFill>
                  <a:schemeClr val="tx1"/>
                </a:solidFill>
              </a:defRPr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4E4E3736-E8AA-4F58-9D3A-27050B287F9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C2B07E4-CDF9-4C88-A2F3-04620E58224D}" type="datetimeFigureOut">
              <a:rPr lang="en-US" smtClean="0"/>
              <a:t>7/26/21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1DE95E84-15BC-478B-9DAB-15025867BB9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63E9D98F-E0A8-4254-A957-7F17811D017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FE71E98-A417-4ECC-ACEB-C0490C20DB0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3857402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77DE70F5-2276-4F91-9FC2-8DA4B528814A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9144000" y="1467699"/>
            <a:ext cx="1758461" cy="4628301"/>
          </a:xfrm>
        </p:spPr>
        <p:txBody>
          <a:bodyPr vert="eaVert"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D21856C5-C2FD-45E4-A631-AC06B5495BEA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1182312" y="1467699"/>
            <a:ext cx="7839379" cy="4628301"/>
          </a:xfrm>
        </p:spPr>
        <p:txBody>
          <a:bodyPr vert="eaVert"/>
          <a:lstStyle>
            <a:lvl1pPr>
              <a:defRPr>
                <a:solidFill>
                  <a:schemeClr val="tx1"/>
                </a:solidFill>
              </a:defRPr>
            </a:lvl1pPr>
            <a:lvl2pPr>
              <a:defRPr>
                <a:solidFill>
                  <a:schemeClr val="tx1"/>
                </a:solidFill>
              </a:defRPr>
            </a:lvl2pPr>
            <a:lvl3pPr>
              <a:defRPr>
                <a:solidFill>
                  <a:schemeClr val="tx1"/>
                </a:solidFill>
              </a:defRPr>
            </a:lvl3pPr>
            <a:lvl4pPr>
              <a:defRPr>
                <a:solidFill>
                  <a:schemeClr val="tx1"/>
                </a:solidFill>
              </a:defRPr>
            </a:lvl4pPr>
            <a:lvl5pPr>
              <a:defRPr>
                <a:solidFill>
                  <a:schemeClr val="tx1"/>
                </a:solidFill>
              </a:defRPr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5EE336EA-B6DD-4115-9C67-79A24C866ED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C2B07E4-CDF9-4C88-A2F3-04620E58224D}" type="datetimeFigureOut">
              <a:rPr lang="en-US" smtClean="0"/>
              <a:t>7/26/21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C2EA668B-1DAB-449C-9BA4-7B1572A22BA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E8C6567E-119D-4C98-93FF-73A332803A1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FE71E98-A417-4ECC-ACEB-C0490C20DB0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7580118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2F84152A-7FE0-4708-B7C1-DBEC8F13376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429566" y="1041621"/>
            <a:ext cx="9238434" cy="861383"/>
          </a:xfrm>
          <a:prstGeom prst="rect">
            <a:avLst/>
          </a:prstGeom>
        </p:spPr>
        <p:txBody>
          <a:bodyPr vert="horz" lIns="91440" tIns="45720" rIns="91440" bIns="45720" rtlCol="0" anchor="b">
            <a:noAutofit/>
          </a:bodyPr>
          <a:lstStyle/>
          <a:p>
            <a:r>
              <a:rPr lang="en-US" dirty="0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B911AB53-BAF9-439D-9451-47193CF2FF8E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429566" y="2285999"/>
            <a:ext cx="9238434" cy="3810001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1FB96D9F-562A-496F-A530-A561994DC5EF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 rot="5400000">
            <a:off x="10471087" y="4891318"/>
            <a:ext cx="2673295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700" b="1" cap="all" spc="300" baseline="0">
                <a:solidFill>
                  <a:schemeClr val="tx1"/>
                </a:solidFill>
              </a:defRPr>
            </a:lvl1pPr>
          </a:lstStyle>
          <a:p>
            <a:fld id="{3C2B07E4-CDF9-4C88-A2F3-04620E58224D}" type="datetimeFigureOut">
              <a:rPr lang="en-US" smtClean="0"/>
              <a:pPr/>
              <a:t>7/26/21</a:t>
            </a:fld>
            <a:endParaRPr lang="en-US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CC3060FE-AAC3-4FAE-9EB4-BCAE72D95670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 rot="5400000">
            <a:off x="10473021" y="1609893"/>
            <a:ext cx="2669427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700" b="1" cap="all" spc="300" baseline="0">
                <a:solidFill>
                  <a:schemeClr val="tx1"/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4777EDB2-8F31-42FA-B253-62D241466385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492908" y="3219853"/>
            <a:ext cx="629653" cy="42983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600" b="1">
                <a:solidFill>
                  <a:schemeClr val="tx1">
                    <a:tint val="75000"/>
                  </a:schemeClr>
                </a:solidFill>
                <a:latin typeface="+mj-lt"/>
              </a:defRPr>
            </a:lvl1pPr>
          </a:lstStyle>
          <a:p>
            <a:fld id="{EFE71E98-A417-4ECC-ACEB-C0490C20DB04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44829593"/>
      </p:ext>
    </p:extLst>
  </p:cSld>
  <p:clrMap bg1="dk1" tx1="lt1" bg2="dk2" tx2="lt2" accent1="accent1" accent2="accent2" accent3="accent3" accent4="accent4" accent5="accent5" accent6="accent6" hlink="hlink" folHlink="folHlink"/>
  <p:sldLayoutIdLst>
    <p:sldLayoutId id="2147483715" r:id="rId1"/>
    <p:sldLayoutId id="2147483716" r:id="rId2"/>
    <p:sldLayoutId id="2147483717" r:id="rId3"/>
    <p:sldLayoutId id="2147483718" r:id="rId4"/>
    <p:sldLayoutId id="2147483719" r:id="rId5"/>
    <p:sldLayoutId id="2147483725" r:id="rId6"/>
    <p:sldLayoutId id="2147483720" r:id="rId7"/>
    <p:sldLayoutId id="2147483721" r:id="rId8"/>
    <p:sldLayoutId id="2147483722" r:id="rId9"/>
    <p:sldLayoutId id="2147483724" r:id="rId10"/>
    <p:sldLayoutId id="2147483723" r:id="rId11"/>
  </p:sldLayoutIdLst>
  <p:txStyles>
    <p:titleStyle>
      <a:lvl1pPr algn="l" defTabSz="914400" rtl="0" eaLnBrk="1" latinLnBrk="0" hangingPunct="1">
        <a:lnSpc>
          <a:spcPct val="120000"/>
        </a:lnSpc>
        <a:spcBef>
          <a:spcPct val="0"/>
        </a:spcBef>
        <a:buNone/>
        <a:defRPr sz="2800" b="1" kern="1200" cap="all" spc="600" baseline="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74320" indent="-274320" algn="l" defTabSz="914400" rtl="0" eaLnBrk="1" latinLnBrk="0" hangingPunct="1">
        <a:lnSpc>
          <a:spcPct val="130000"/>
        </a:lnSpc>
        <a:spcBef>
          <a:spcPts val="1000"/>
        </a:spcBef>
        <a:buSzPct val="85000"/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274320" indent="0" algn="l" defTabSz="914400" rtl="0" eaLnBrk="1" latinLnBrk="0" hangingPunct="1">
        <a:lnSpc>
          <a:spcPct val="130000"/>
        </a:lnSpc>
        <a:spcBef>
          <a:spcPts val="500"/>
        </a:spcBef>
        <a:buSzPct val="85000"/>
        <a:buFontTx/>
        <a:buNone/>
        <a:defRPr sz="1600" b="1" kern="1200">
          <a:solidFill>
            <a:schemeClr val="tx1"/>
          </a:solidFill>
          <a:latin typeface="+mn-lt"/>
          <a:ea typeface="+mn-ea"/>
          <a:cs typeface="+mn-cs"/>
        </a:defRPr>
      </a:lvl2pPr>
      <a:lvl3pPr marL="457200" indent="-182880" algn="l" defTabSz="914400" rtl="0" eaLnBrk="1" latinLnBrk="0" hangingPunct="1">
        <a:lnSpc>
          <a:spcPct val="130000"/>
        </a:lnSpc>
        <a:spcBef>
          <a:spcPts val="500"/>
        </a:spcBef>
        <a:buSzPct val="85000"/>
        <a:buFont typeface="Arial" panose="020B0604020202020204" pitchFamily="34" charset="0"/>
        <a:buChar char="•"/>
        <a:defRPr sz="1400" kern="1200">
          <a:solidFill>
            <a:schemeClr val="tx1"/>
          </a:solidFill>
          <a:latin typeface="+mn-lt"/>
          <a:ea typeface="+mn-ea"/>
          <a:cs typeface="+mn-cs"/>
        </a:defRPr>
      </a:lvl3pPr>
      <a:lvl4pPr marL="466344" indent="0" algn="l" defTabSz="914400" rtl="0" eaLnBrk="1" latinLnBrk="0" hangingPunct="1">
        <a:lnSpc>
          <a:spcPct val="130000"/>
        </a:lnSpc>
        <a:spcBef>
          <a:spcPts val="500"/>
        </a:spcBef>
        <a:buSzPct val="85000"/>
        <a:buFontTx/>
        <a:buNone/>
        <a:defRPr sz="1200" b="1" kern="1200">
          <a:solidFill>
            <a:schemeClr val="tx1"/>
          </a:solidFill>
          <a:latin typeface="+mn-lt"/>
          <a:ea typeface="+mn-ea"/>
          <a:cs typeface="+mn-cs"/>
        </a:defRPr>
      </a:lvl4pPr>
      <a:lvl5pPr marL="640080" indent="-182880" algn="l" defTabSz="914400" rtl="0" eaLnBrk="1" latinLnBrk="0" hangingPunct="1">
        <a:lnSpc>
          <a:spcPct val="130000"/>
        </a:lnSpc>
        <a:spcBef>
          <a:spcPts val="500"/>
        </a:spcBef>
        <a:buSzPct val="85000"/>
        <a:buFont typeface="Arial" panose="020B0604020202020204" pitchFamily="34" charset="0"/>
        <a:buChar char="•"/>
        <a:defRPr sz="12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1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1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1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1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1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1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1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8.png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8.png"/><Relationship Id="rId4" Type="http://schemas.openxmlformats.org/officeDocument/2006/relationships/image" Target="../media/image9.png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8.png"/><Relationship Id="rId5" Type="http://schemas.openxmlformats.org/officeDocument/2006/relationships/image" Target="../media/image9.png"/><Relationship Id="rId4" Type="http://schemas.openxmlformats.org/officeDocument/2006/relationships/image" Target="../media/image10.png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1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1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1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1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.xml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.xml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15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9" name="Rectangle 8">
            <a:extLst>
              <a:ext uri="{FF2B5EF4-FFF2-40B4-BE49-F238E27FC236}">
                <a16:creationId xmlns:a16="http://schemas.microsoft.com/office/drawing/2014/main" id="{B1C3281D-A46F-4842-9340-4CBC29E1B26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 w="12700" cap="flat" cmpd="sng" algn="ctr">
            <a:noFill/>
            <a:prstDash val="solid"/>
            <a:miter lim="800000"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4" name="Picture 3" descr="Overlapping blue and white rays">
            <a:extLst>
              <a:ext uri="{FF2B5EF4-FFF2-40B4-BE49-F238E27FC236}">
                <a16:creationId xmlns:a16="http://schemas.microsoft.com/office/drawing/2014/main" id="{E5B264F8-E231-4E86-9FF3-93D6BB1E122D}"/>
              </a:ext>
            </a:extLst>
          </p:cNvPr>
          <p:cNvPicPr>
            <a:picLocks noChangeAspect="1"/>
          </p:cNvPicPr>
          <p:nvPr/>
        </p:nvPicPr>
        <p:blipFill rotWithShape="1">
          <a:blip r:embed="rId2" cstate="hqprint">
            <a:alphaModFix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20" y="10"/>
            <a:ext cx="12191980" cy="6857990"/>
          </a:xfrm>
          <a:prstGeom prst="rect">
            <a:avLst/>
          </a:prstGeom>
        </p:spPr>
      </p:pic>
      <p:sp>
        <p:nvSpPr>
          <p:cNvPr id="11" name="Rectangle 10">
            <a:extLst>
              <a:ext uri="{FF2B5EF4-FFF2-40B4-BE49-F238E27FC236}">
                <a16:creationId xmlns:a16="http://schemas.microsoft.com/office/drawing/2014/main" id="{87B080E6-308F-4DD8-A448-707DFB83CE5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648637" y="1"/>
            <a:ext cx="8894726" cy="6858000"/>
          </a:xfrm>
          <a:prstGeom prst="rect">
            <a:avLst/>
          </a:prstGeom>
          <a:gradFill flip="none" rotWithShape="1">
            <a:gsLst>
              <a:gs pos="0">
                <a:srgbClr val="000000">
                  <a:alpha val="34902"/>
                </a:srgbClr>
              </a:gs>
              <a:gs pos="80000">
                <a:srgbClr val="000000">
                  <a:alpha val="0"/>
                </a:srgbClr>
              </a:gs>
              <a:gs pos="51000">
                <a:srgbClr val="000000">
                  <a:alpha val="20000"/>
                </a:srgb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rgbClr val="FFFFFF"/>
              </a:solidFill>
            </a:endParaRP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4DE6C39B-7A8B-964F-90A1-70C293278825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2286000" y="1523999"/>
            <a:ext cx="7620000" cy="1905001"/>
          </a:xfrm>
        </p:spPr>
        <p:txBody>
          <a:bodyPr>
            <a:normAutofit/>
          </a:bodyPr>
          <a:lstStyle/>
          <a:p>
            <a:pPr algn="ctr"/>
            <a:r>
              <a:rPr lang="en-US" sz="5000" dirty="0">
                <a:solidFill>
                  <a:srgbClr val="FFFFFF"/>
                </a:solidFill>
              </a:rPr>
              <a:t>Parenting Styles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B3F7CFF4-32C9-BB4D-9B6F-F64C42DB9DE3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2191612" y="4161329"/>
            <a:ext cx="7714388" cy="1172672"/>
          </a:xfrm>
        </p:spPr>
        <p:txBody>
          <a:bodyPr>
            <a:normAutofit/>
          </a:bodyPr>
          <a:lstStyle/>
          <a:p>
            <a:pPr algn="ctr"/>
            <a:r>
              <a:rPr lang="en-US" sz="3000" dirty="0">
                <a:solidFill>
                  <a:srgbClr val="FFFFFF"/>
                </a:solidFill>
              </a:rPr>
              <a:t>Chapter 16</a:t>
            </a:r>
          </a:p>
        </p:txBody>
      </p:sp>
      <p:cxnSp>
        <p:nvCxnSpPr>
          <p:cNvPr id="13" name="Straight Connector 12">
            <a:extLst>
              <a:ext uri="{FF2B5EF4-FFF2-40B4-BE49-F238E27FC236}">
                <a16:creationId xmlns:a16="http://schemas.microsoft.com/office/drawing/2014/main" id="{313FECB8-44EE-4A45-9F7B-66ECF1C3C88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>
            <a:off x="5563228" y="3795164"/>
            <a:ext cx="971155" cy="0"/>
          </a:xfrm>
          <a:prstGeom prst="line">
            <a:avLst/>
          </a:prstGeom>
          <a:ln w="31750">
            <a:solidFill>
              <a:srgbClr val="FFFFFF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658952375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9" name="Rectangle 8">
            <a:extLst>
              <a:ext uri="{FF2B5EF4-FFF2-40B4-BE49-F238E27FC236}">
                <a16:creationId xmlns:a16="http://schemas.microsoft.com/office/drawing/2014/main" id="{E906F54D-04EF-4345-A564-7A7B57B6CEB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50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4" name="Picture 3" descr="Overlapping blue and white rays">
            <a:extLst>
              <a:ext uri="{FF2B5EF4-FFF2-40B4-BE49-F238E27FC236}">
                <a16:creationId xmlns:a16="http://schemas.microsoft.com/office/drawing/2014/main" id="{E5B264F8-E231-4E86-9FF3-93D6BB1E122D}"/>
              </a:ext>
            </a:extLst>
          </p:cNvPr>
          <p:cNvPicPr>
            <a:picLocks noChangeAspect="1"/>
          </p:cNvPicPr>
          <p:nvPr/>
        </p:nvPicPr>
        <p:blipFill rotWithShape="1">
          <a:blip r:embed="rId2" cstate="hq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20" y="10"/>
            <a:ext cx="12191980" cy="6857990"/>
          </a:xfrm>
          <a:prstGeom prst="rect">
            <a:avLst/>
          </a:prstGeom>
        </p:spPr>
      </p:pic>
      <p:sp useBgFill="1">
        <p:nvSpPr>
          <p:cNvPr id="11" name="Rectangle 10">
            <a:extLst>
              <a:ext uri="{FF2B5EF4-FFF2-40B4-BE49-F238E27FC236}">
                <a16:creationId xmlns:a16="http://schemas.microsoft.com/office/drawing/2014/main" id="{4A63FA5D-402E-473D-AF05-018BE28B22F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762000" y="762003"/>
            <a:ext cx="10667999" cy="5333994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4DE6C39B-7A8B-964F-90A1-70C293278825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443036" y="995364"/>
            <a:ext cx="9305926" cy="733424"/>
          </a:xfrm>
        </p:spPr>
        <p:txBody>
          <a:bodyPr anchor="t">
            <a:noAutofit/>
          </a:bodyPr>
          <a:lstStyle/>
          <a:p>
            <a:r>
              <a:rPr lang="en-US" sz="4500" dirty="0"/>
              <a:t>parenting Styles</a:t>
            </a:r>
          </a:p>
        </p:txBody>
      </p:sp>
      <p:cxnSp>
        <p:nvCxnSpPr>
          <p:cNvPr id="13" name="Straight Connector 12">
            <a:extLst>
              <a:ext uri="{FF2B5EF4-FFF2-40B4-BE49-F238E27FC236}">
                <a16:creationId xmlns:a16="http://schemas.microsoft.com/office/drawing/2014/main" id="{B20D3D82-8B25-4DD9-9924-4CEAD450CD2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>
            <a:off x="1631206" y="4572000"/>
            <a:ext cx="971155" cy="0"/>
          </a:xfrm>
          <a:prstGeom prst="line">
            <a:avLst/>
          </a:prstGeom>
          <a:ln w="317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" name="Rectangle 7">
            <a:extLst>
              <a:ext uri="{FF2B5EF4-FFF2-40B4-BE49-F238E27FC236}">
                <a16:creationId xmlns:a16="http://schemas.microsoft.com/office/drawing/2014/main" id="{96990EAE-6DAA-3945-A317-25B4D942A9D6}"/>
              </a:ext>
            </a:extLst>
          </p:cNvPr>
          <p:cNvSpPr/>
          <p:nvPr/>
        </p:nvSpPr>
        <p:spPr>
          <a:xfrm>
            <a:off x="1631206" y="4429125"/>
            <a:ext cx="971155" cy="271463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B3F7CFF4-32C9-BB4D-9B6F-F64C42DB9DE3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443036" y="2255634"/>
            <a:ext cx="9305926" cy="3342094"/>
          </a:xfrm>
        </p:spPr>
        <p:txBody>
          <a:bodyPr>
            <a:normAutofit/>
          </a:bodyPr>
          <a:lstStyle/>
          <a:p>
            <a:pPr marL="285750" indent="-285750">
              <a:buFont typeface="Wingdings" pitchFamily="2" charset="2"/>
              <a:buChar char="§"/>
            </a:pPr>
            <a:r>
              <a:rPr lang="en-US" sz="3500" dirty="0"/>
              <a:t>Origins &amp; Building Blocks</a:t>
            </a:r>
          </a:p>
          <a:p>
            <a:pPr marL="285750" indent="-285750">
              <a:buFont typeface="Wingdings" pitchFamily="2" charset="2"/>
              <a:buChar char="§"/>
            </a:pPr>
            <a:r>
              <a:rPr lang="en-US" sz="3500" dirty="0"/>
              <a:t>Types of Parenting Styles</a:t>
            </a:r>
          </a:p>
          <a:p>
            <a:pPr marL="285750" indent="-285750">
              <a:buFont typeface="Wingdings" pitchFamily="2" charset="2"/>
              <a:buChar char="§"/>
            </a:pPr>
            <a:r>
              <a:rPr lang="en-US" sz="3500" dirty="0"/>
              <a:t>Effects on  Children</a:t>
            </a:r>
          </a:p>
          <a:p>
            <a:pPr marL="285750" indent="-285750">
              <a:buFont typeface="Wingdings" pitchFamily="2" charset="2"/>
              <a:buChar char="§"/>
            </a:pPr>
            <a:r>
              <a:rPr lang="en-US" sz="3500" dirty="0"/>
              <a:t>Contextual Influences</a:t>
            </a:r>
          </a:p>
        </p:txBody>
      </p:sp>
    </p:spTree>
    <p:extLst>
      <p:ext uri="{BB962C8B-B14F-4D97-AF65-F5344CB8AC3E}">
        <p14:creationId xmlns:p14="http://schemas.microsoft.com/office/powerpoint/2010/main" val="586216124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9" name="Rectangle 8">
            <a:extLst>
              <a:ext uri="{FF2B5EF4-FFF2-40B4-BE49-F238E27FC236}">
                <a16:creationId xmlns:a16="http://schemas.microsoft.com/office/drawing/2014/main" id="{E906F54D-04EF-4345-A564-7A7B57B6CEB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50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4" name="Picture 3" descr="Overlapping blue and white rays">
            <a:extLst>
              <a:ext uri="{FF2B5EF4-FFF2-40B4-BE49-F238E27FC236}">
                <a16:creationId xmlns:a16="http://schemas.microsoft.com/office/drawing/2014/main" id="{E5B264F8-E231-4E86-9FF3-93D6BB1E122D}"/>
              </a:ext>
            </a:extLst>
          </p:cNvPr>
          <p:cNvPicPr>
            <a:picLocks noChangeAspect="1"/>
          </p:cNvPicPr>
          <p:nvPr/>
        </p:nvPicPr>
        <p:blipFill rotWithShape="1">
          <a:blip r:embed="rId2" cstate="hq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20" y="10"/>
            <a:ext cx="12191980" cy="6857990"/>
          </a:xfrm>
          <a:prstGeom prst="rect">
            <a:avLst/>
          </a:prstGeom>
        </p:spPr>
      </p:pic>
      <p:sp useBgFill="1">
        <p:nvSpPr>
          <p:cNvPr id="11" name="Rectangle 10">
            <a:extLst>
              <a:ext uri="{FF2B5EF4-FFF2-40B4-BE49-F238E27FC236}">
                <a16:creationId xmlns:a16="http://schemas.microsoft.com/office/drawing/2014/main" id="{4A63FA5D-402E-473D-AF05-018BE28B22F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762000" y="762003"/>
            <a:ext cx="10667999" cy="5333994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4DE6C39B-7A8B-964F-90A1-70C293278825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443036" y="995364"/>
            <a:ext cx="9305926" cy="733424"/>
          </a:xfrm>
        </p:spPr>
        <p:txBody>
          <a:bodyPr anchor="t">
            <a:noAutofit/>
          </a:bodyPr>
          <a:lstStyle/>
          <a:p>
            <a:r>
              <a:rPr lang="en-US" sz="4500" dirty="0"/>
              <a:t>Origins of parenting Styles</a:t>
            </a:r>
          </a:p>
        </p:txBody>
      </p:sp>
      <p:cxnSp>
        <p:nvCxnSpPr>
          <p:cNvPr id="13" name="Straight Connector 12">
            <a:extLst>
              <a:ext uri="{FF2B5EF4-FFF2-40B4-BE49-F238E27FC236}">
                <a16:creationId xmlns:a16="http://schemas.microsoft.com/office/drawing/2014/main" id="{B20D3D82-8B25-4DD9-9924-4CEAD450CD2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>
            <a:off x="1631206" y="4572000"/>
            <a:ext cx="971155" cy="0"/>
          </a:xfrm>
          <a:prstGeom prst="line">
            <a:avLst/>
          </a:prstGeom>
          <a:ln w="317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" name="Rectangle 7">
            <a:extLst>
              <a:ext uri="{FF2B5EF4-FFF2-40B4-BE49-F238E27FC236}">
                <a16:creationId xmlns:a16="http://schemas.microsoft.com/office/drawing/2014/main" id="{96990EAE-6DAA-3945-A317-25B4D942A9D6}"/>
              </a:ext>
            </a:extLst>
          </p:cNvPr>
          <p:cNvSpPr/>
          <p:nvPr/>
        </p:nvSpPr>
        <p:spPr>
          <a:xfrm>
            <a:off x="1631206" y="4429125"/>
            <a:ext cx="971155" cy="271463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B3F7CFF4-32C9-BB4D-9B6F-F64C42DB9DE3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443036" y="2255634"/>
            <a:ext cx="9305926" cy="3342094"/>
          </a:xfrm>
        </p:spPr>
        <p:txBody>
          <a:bodyPr>
            <a:normAutofit/>
          </a:bodyPr>
          <a:lstStyle/>
          <a:p>
            <a:pPr marL="285750" indent="-285750">
              <a:buFont typeface="Wingdings" pitchFamily="2" charset="2"/>
              <a:buChar char="§"/>
            </a:pPr>
            <a:r>
              <a:rPr lang="en-US" sz="3500" dirty="0"/>
              <a:t>Diana Baumrind</a:t>
            </a:r>
          </a:p>
          <a:p>
            <a:pPr marL="742950" lvl="1" indent="-285750" algn="l">
              <a:buFont typeface="Wingdings" pitchFamily="2" charset="2"/>
              <a:buChar char="§"/>
            </a:pPr>
            <a:r>
              <a:rPr lang="en-US" sz="2500" b="0" dirty="0"/>
              <a:t>1970’s-1990’s</a:t>
            </a:r>
          </a:p>
          <a:p>
            <a:pPr marL="742950" lvl="1" indent="-285750" algn="l">
              <a:buFont typeface="Wingdings" pitchFamily="2" charset="2"/>
              <a:buChar char="§"/>
            </a:pPr>
            <a:r>
              <a:rPr lang="en-US" sz="2500" b="0" dirty="0"/>
              <a:t>Preschool aged children</a:t>
            </a:r>
            <a:endParaRPr lang="en-US" sz="2500" dirty="0"/>
          </a:p>
          <a:p>
            <a:pPr marL="742950" lvl="1" indent="-285750" algn="l">
              <a:buFont typeface="Wingdings" pitchFamily="2" charset="2"/>
              <a:buChar char="§"/>
            </a:pPr>
            <a:r>
              <a:rPr lang="en-US" sz="2500" b="0" dirty="0"/>
              <a:t>Continues throughout current research </a:t>
            </a:r>
          </a:p>
        </p:txBody>
      </p:sp>
    </p:spTree>
    <p:extLst>
      <p:ext uri="{BB962C8B-B14F-4D97-AF65-F5344CB8AC3E}">
        <p14:creationId xmlns:p14="http://schemas.microsoft.com/office/powerpoint/2010/main" val="2376990738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9" name="Rectangle 8">
            <a:extLst>
              <a:ext uri="{FF2B5EF4-FFF2-40B4-BE49-F238E27FC236}">
                <a16:creationId xmlns:a16="http://schemas.microsoft.com/office/drawing/2014/main" id="{E906F54D-04EF-4345-A564-7A7B57B6CEB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50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4" name="Picture 3" descr="Overlapping blue and white rays">
            <a:extLst>
              <a:ext uri="{FF2B5EF4-FFF2-40B4-BE49-F238E27FC236}">
                <a16:creationId xmlns:a16="http://schemas.microsoft.com/office/drawing/2014/main" id="{E5B264F8-E231-4E86-9FF3-93D6BB1E122D}"/>
              </a:ext>
            </a:extLst>
          </p:cNvPr>
          <p:cNvPicPr>
            <a:picLocks noChangeAspect="1"/>
          </p:cNvPicPr>
          <p:nvPr/>
        </p:nvPicPr>
        <p:blipFill rotWithShape="1">
          <a:blip r:embed="rId2" cstate="hq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20" y="10"/>
            <a:ext cx="12191980" cy="6857990"/>
          </a:xfrm>
          <a:prstGeom prst="rect">
            <a:avLst/>
          </a:prstGeom>
        </p:spPr>
      </p:pic>
      <p:sp useBgFill="1">
        <p:nvSpPr>
          <p:cNvPr id="11" name="Rectangle 10">
            <a:extLst>
              <a:ext uri="{FF2B5EF4-FFF2-40B4-BE49-F238E27FC236}">
                <a16:creationId xmlns:a16="http://schemas.microsoft.com/office/drawing/2014/main" id="{4A63FA5D-402E-473D-AF05-018BE28B22F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762000" y="762003"/>
            <a:ext cx="10667999" cy="5333994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4DE6C39B-7A8B-964F-90A1-70C293278825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443036" y="995364"/>
            <a:ext cx="9305926" cy="733424"/>
          </a:xfrm>
        </p:spPr>
        <p:txBody>
          <a:bodyPr anchor="t">
            <a:noAutofit/>
          </a:bodyPr>
          <a:lstStyle/>
          <a:p>
            <a:r>
              <a:rPr lang="en-US" sz="4500" dirty="0"/>
              <a:t>Elements of parenting</a:t>
            </a:r>
          </a:p>
        </p:txBody>
      </p:sp>
      <p:cxnSp>
        <p:nvCxnSpPr>
          <p:cNvPr id="13" name="Straight Connector 12">
            <a:extLst>
              <a:ext uri="{FF2B5EF4-FFF2-40B4-BE49-F238E27FC236}">
                <a16:creationId xmlns:a16="http://schemas.microsoft.com/office/drawing/2014/main" id="{B20D3D82-8B25-4DD9-9924-4CEAD450CD2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>
            <a:off x="1631206" y="4572000"/>
            <a:ext cx="971155" cy="0"/>
          </a:xfrm>
          <a:prstGeom prst="line">
            <a:avLst/>
          </a:prstGeom>
          <a:ln w="317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" name="Rectangle 7">
            <a:extLst>
              <a:ext uri="{FF2B5EF4-FFF2-40B4-BE49-F238E27FC236}">
                <a16:creationId xmlns:a16="http://schemas.microsoft.com/office/drawing/2014/main" id="{96990EAE-6DAA-3945-A317-25B4D942A9D6}"/>
              </a:ext>
            </a:extLst>
          </p:cNvPr>
          <p:cNvSpPr/>
          <p:nvPr/>
        </p:nvSpPr>
        <p:spPr>
          <a:xfrm>
            <a:off x="1631206" y="4429125"/>
            <a:ext cx="971155" cy="271463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B3F7CFF4-32C9-BB4D-9B6F-F64C42DB9DE3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443036" y="2255634"/>
            <a:ext cx="9305926" cy="3342094"/>
          </a:xfrm>
        </p:spPr>
        <p:txBody>
          <a:bodyPr>
            <a:normAutofit/>
          </a:bodyPr>
          <a:lstStyle/>
          <a:p>
            <a:pPr marL="285750" indent="-285750">
              <a:buFont typeface="Wingdings" pitchFamily="2" charset="2"/>
              <a:buChar char="§"/>
            </a:pPr>
            <a:r>
              <a:rPr lang="en-US" sz="3500" dirty="0"/>
              <a:t>Parental Warmth</a:t>
            </a:r>
          </a:p>
          <a:p>
            <a:pPr marL="742950" lvl="1" indent="-285750" algn="l">
              <a:buFont typeface="Wingdings" pitchFamily="2" charset="2"/>
              <a:buChar char="§"/>
            </a:pPr>
            <a:r>
              <a:rPr lang="en-US" sz="2500" b="0" dirty="0"/>
              <a:t>Acceptance/Responsiveness: support, affection, &amp; encouragement</a:t>
            </a:r>
            <a:endParaRPr lang="en-US" sz="2500" dirty="0"/>
          </a:p>
          <a:p>
            <a:pPr marL="285750" indent="-285750">
              <a:buFont typeface="Wingdings" pitchFamily="2" charset="2"/>
              <a:buChar char="§"/>
            </a:pPr>
            <a:r>
              <a:rPr lang="en-US" sz="3500" dirty="0"/>
              <a:t>Parental Control</a:t>
            </a:r>
          </a:p>
          <a:p>
            <a:pPr marL="742950" lvl="1" indent="-285750" algn="l">
              <a:buFont typeface="Wingdings" pitchFamily="2" charset="2"/>
              <a:buChar char="§"/>
            </a:pPr>
            <a:r>
              <a:rPr lang="en-US" sz="2500" b="0" dirty="0"/>
              <a:t>Demandingness: monitored, disciplined, &amp; regulated </a:t>
            </a:r>
          </a:p>
        </p:txBody>
      </p:sp>
    </p:spTree>
    <p:extLst>
      <p:ext uri="{BB962C8B-B14F-4D97-AF65-F5344CB8AC3E}">
        <p14:creationId xmlns:p14="http://schemas.microsoft.com/office/powerpoint/2010/main" val="1102699790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9" name="Rectangle 8">
            <a:extLst>
              <a:ext uri="{FF2B5EF4-FFF2-40B4-BE49-F238E27FC236}">
                <a16:creationId xmlns:a16="http://schemas.microsoft.com/office/drawing/2014/main" id="{E906F54D-04EF-4345-A564-7A7B57B6CEB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50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4" name="Picture 3" descr="Overlapping blue and white rays">
            <a:extLst>
              <a:ext uri="{FF2B5EF4-FFF2-40B4-BE49-F238E27FC236}">
                <a16:creationId xmlns:a16="http://schemas.microsoft.com/office/drawing/2014/main" id="{E5B264F8-E231-4E86-9FF3-93D6BB1E122D}"/>
              </a:ext>
            </a:extLst>
          </p:cNvPr>
          <p:cNvPicPr>
            <a:picLocks noChangeAspect="1"/>
          </p:cNvPicPr>
          <p:nvPr/>
        </p:nvPicPr>
        <p:blipFill rotWithShape="1">
          <a:blip r:embed="rId2" cstate="hq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20" y="10"/>
            <a:ext cx="12191980" cy="6857990"/>
          </a:xfrm>
          <a:prstGeom prst="rect">
            <a:avLst/>
          </a:prstGeom>
        </p:spPr>
      </p:pic>
      <p:sp useBgFill="1">
        <p:nvSpPr>
          <p:cNvPr id="11" name="Rectangle 10">
            <a:extLst>
              <a:ext uri="{FF2B5EF4-FFF2-40B4-BE49-F238E27FC236}">
                <a16:creationId xmlns:a16="http://schemas.microsoft.com/office/drawing/2014/main" id="{4A63FA5D-402E-473D-AF05-018BE28B22F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762000" y="762003"/>
            <a:ext cx="10667999" cy="5333994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4DE6C39B-7A8B-964F-90A1-70C293278825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443036" y="995364"/>
            <a:ext cx="9305926" cy="733424"/>
          </a:xfrm>
        </p:spPr>
        <p:txBody>
          <a:bodyPr anchor="t">
            <a:noAutofit/>
          </a:bodyPr>
          <a:lstStyle/>
          <a:p>
            <a:pPr algn="ctr"/>
            <a:r>
              <a:rPr lang="en-US" sz="4500" dirty="0"/>
              <a:t>Parenting styles</a:t>
            </a:r>
          </a:p>
        </p:txBody>
      </p:sp>
      <p:cxnSp>
        <p:nvCxnSpPr>
          <p:cNvPr id="13" name="Straight Connector 12">
            <a:extLst>
              <a:ext uri="{FF2B5EF4-FFF2-40B4-BE49-F238E27FC236}">
                <a16:creationId xmlns:a16="http://schemas.microsoft.com/office/drawing/2014/main" id="{B20D3D82-8B25-4DD9-9924-4CEAD450CD2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>
            <a:off x="1631206" y="4572000"/>
            <a:ext cx="971155" cy="0"/>
          </a:xfrm>
          <a:prstGeom prst="line">
            <a:avLst/>
          </a:prstGeom>
          <a:ln w="317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" name="Rectangle 7">
            <a:extLst>
              <a:ext uri="{FF2B5EF4-FFF2-40B4-BE49-F238E27FC236}">
                <a16:creationId xmlns:a16="http://schemas.microsoft.com/office/drawing/2014/main" id="{96990EAE-6DAA-3945-A317-25B4D942A9D6}"/>
              </a:ext>
            </a:extLst>
          </p:cNvPr>
          <p:cNvSpPr/>
          <p:nvPr/>
        </p:nvSpPr>
        <p:spPr>
          <a:xfrm>
            <a:off x="1631206" y="4429125"/>
            <a:ext cx="971155" cy="271463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B3F7CFF4-32C9-BB4D-9B6F-F64C42DB9DE3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3304382" y="3984422"/>
            <a:ext cx="5545895" cy="1996639"/>
          </a:xfrm>
        </p:spPr>
        <p:txBody>
          <a:bodyPr>
            <a:normAutofit fontScale="62500" lnSpcReduction="20000"/>
          </a:bodyPr>
          <a:lstStyle/>
          <a:p>
            <a:pPr marL="285750" indent="-285750">
              <a:buFont typeface="Wingdings" pitchFamily="2" charset="2"/>
              <a:buChar char="§"/>
            </a:pPr>
            <a:r>
              <a:rPr lang="en-US" sz="3500" dirty="0"/>
              <a:t>Parental Warmth</a:t>
            </a:r>
          </a:p>
          <a:p>
            <a:pPr marL="742950" lvl="1" indent="-285750" algn="l">
              <a:buFont typeface="Wingdings" pitchFamily="2" charset="2"/>
              <a:buChar char="§"/>
            </a:pPr>
            <a:r>
              <a:rPr lang="en-US" sz="2500" b="0" dirty="0"/>
              <a:t>Acceptance/Responsiveness: support, affection, &amp; encouragement</a:t>
            </a:r>
            <a:endParaRPr lang="en-US" sz="2500" dirty="0"/>
          </a:p>
          <a:p>
            <a:pPr marL="285750" indent="-285750">
              <a:buFont typeface="Wingdings" pitchFamily="2" charset="2"/>
              <a:buChar char="§"/>
            </a:pPr>
            <a:r>
              <a:rPr lang="en-US" sz="3500" dirty="0"/>
              <a:t>Parental Control</a:t>
            </a:r>
          </a:p>
          <a:p>
            <a:pPr marL="742950" lvl="1" indent="-285750" algn="l">
              <a:buFont typeface="Wingdings" pitchFamily="2" charset="2"/>
              <a:buChar char="§"/>
            </a:pPr>
            <a:r>
              <a:rPr lang="en-US" sz="2500" b="0" dirty="0"/>
              <a:t>Demandingness: monitored, disciplined, &amp; regulated </a:t>
            </a:r>
          </a:p>
        </p:txBody>
      </p:sp>
      <p:pic>
        <p:nvPicPr>
          <p:cNvPr id="1026" name="Picture 2" descr="Why Parenting Style is important to a child&amp;#39;s wellbeing | Psychology">
            <a:extLst>
              <a:ext uri="{FF2B5EF4-FFF2-40B4-BE49-F238E27FC236}">
                <a16:creationId xmlns:a16="http://schemas.microsoft.com/office/drawing/2014/main" id="{917A73CE-E2EE-324F-838D-2A90CEF46710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3190081" y="1756745"/>
            <a:ext cx="5811836" cy="409711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949856404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8" name="Rectangle 17">
            <a:extLst>
              <a:ext uri="{FF2B5EF4-FFF2-40B4-BE49-F238E27FC236}">
                <a16:creationId xmlns:a16="http://schemas.microsoft.com/office/drawing/2014/main" id="{E906F54D-04EF-4345-A564-7A7B57B6CEB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50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0" name="Rectangle 19">
            <a:extLst>
              <a:ext uri="{FF2B5EF4-FFF2-40B4-BE49-F238E27FC236}">
                <a16:creationId xmlns:a16="http://schemas.microsoft.com/office/drawing/2014/main" id="{42D72763-8D2E-477E-ADFD-28E96A52FD6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tx1"/>
          </a:solidFill>
          <a:ln w="12700" cap="flat" cmpd="sng" algn="ctr">
            <a:noFill/>
            <a:prstDash val="solid"/>
            <a:miter lim="800000"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 useBgFill="1">
        <p:nvSpPr>
          <p:cNvPr id="22" name="Rectangle 21">
            <a:extLst>
              <a:ext uri="{FF2B5EF4-FFF2-40B4-BE49-F238E27FC236}">
                <a16:creationId xmlns:a16="http://schemas.microsoft.com/office/drawing/2014/main" id="{4A63FA5D-402E-473D-AF05-018BE28B22F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762001" y="762001"/>
            <a:ext cx="6095999" cy="5333999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4DE6C39B-7A8B-964F-90A1-70C293278825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755694" y="898432"/>
            <a:ext cx="6102306" cy="1092200"/>
          </a:xfrm>
        </p:spPr>
        <p:txBody>
          <a:bodyPr anchor="t">
            <a:noAutofit/>
          </a:bodyPr>
          <a:lstStyle/>
          <a:p>
            <a:r>
              <a:rPr lang="en-US" sz="4000" dirty="0"/>
              <a:t>Authoritative Parenting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B3F7CFF4-32C9-BB4D-9B6F-F64C42DB9DE3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755694" y="2341513"/>
            <a:ext cx="6095998" cy="2794000"/>
          </a:xfrm>
        </p:spPr>
        <p:txBody>
          <a:bodyPr>
            <a:noAutofit/>
          </a:bodyPr>
          <a:lstStyle/>
          <a:p>
            <a:pPr marL="285750" indent="-285750">
              <a:buFont typeface="Wingdings" pitchFamily="2" charset="2"/>
              <a:buChar char="§"/>
            </a:pPr>
            <a:r>
              <a:rPr lang="en-US" sz="2500" dirty="0"/>
              <a:t>Accepting of the child, displays frequent affection</a:t>
            </a:r>
          </a:p>
          <a:p>
            <a:pPr marL="285750" indent="-285750">
              <a:buFont typeface="Wingdings" pitchFamily="2" charset="2"/>
              <a:buChar char="§"/>
            </a:pPr>
            <a:r>
              <a:rPr lang="en-US" sz="2500" dirty="0"/>
              <a:t>High standards for behavior</a:t>
            </a:r>
          </a:p>
          <a:p>
            <a:pPr marL="285750" indent="-285750">
              <a:buFont typeface="Wingdings" pitchFamily="2" charset="2"/>
              <a:buChar char="§"/>
            </a:pPr>
            <a:r>
              <a:rPr lang="en-US" sz="2500" dirty="0"/>
              <a:t>Consistent discipline &amp; limit setting</a:t>
            </a:r>
          </a:p>
          <a:p>
            <a:pPr marL="285750" indent="-285750">
              <a:buFont typeface="Wingdings" pitchFamily="2" charset="2"/>
              <a:buChar char="§"/>
            </a:pPr>
            <a:r>
              <a:rPr lang="en-US" sz="2500" dirty="0"/>
              <a:t>Reason rather than force</a:t>
            </a:r>
          </a:p>
          <a:p>
            <a:pPr marL="285750" indent="-285750">
              <a:buFont typeface="Wingdings" pitchFamily="2" charset="2"/>
              <a:buChar char="§"/>
            </a:pPr>
            <a:r>
              <a:rPr lang="en-US" sz="2500" dirty="0"/>
              <a:t>Listens to child’s point of view</a:t>
            </a:r>
          </a:p>
        </p:txBody>
      </p:sp>
      <p:pic>
        <p:nvPicPr>
          <p:cNvPr id="4" name="Picture 3" descr="Overlapping blue and white rays">
            <a:extLst>
              <a:ext uri="{FF2B5EF4-FFF2-40B4-BE49-F238E27FC236}">
                <a16:creationId xmlns:a16="http://schemas.microsoft.com/office/drawing/2014/main" id="{E5B264F8-E231-4E86-9FF3-93D6BB1E122D}"/>
              </a:ext>
            </a:extLst>
          </p:cNvPr>
          <p:cNvPicPr>
            <a:picLocks noChangeAspect="1"/>
          </p:cNvPicPr>
          <p:nvPr/>
        </p:nvPicPr>
        <p:blipFill rotWithShape="1">
          <a:blip r:embed="rId2" cstate="hq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6858000" y="762001"/>
            <a:ext cx="4578306" cy="5333997"/>
          </a:xfrm>
          <a:prstGeom prst="rect">
            <a:avLst/>
          </a:prstGeom>
        </p:spPr>
      </p:pic>
      <p:cxnSp>
        <p:nvCxnSpPr>
          <p:cNvPr id="24" name="Straight Connector 23">
            <a:extLst>
              <a:ext uri="{FF2B5EF4-FFF2-40B4-BE49-F238E27FC236}">
                <a16:creationId xmlns:a16="http://schemas.microsoft.com/office/drawing/2014/main" id="{B20D3D82-8B25-4DD9-9924-4CEAD450CD2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>
            <a:off x="1631206" y="4572000"/>
            <a:ext cx="971155" cy="0"/>
          </a:xfrm>
          <a:prstGeom prst="line">
            <a:avLst/>
          </a:prstGeom>
          <a:ln w="31750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6" name="Picture 5" descr="A picture containing person, person&#10;&#10;Description automatically generated">
            <a:extLst>
              <a:ext uri="{FF2B5EF4-FFF2-40B4-BE49-F238E27FC236}">
                <a16:creationId xmlns:a16="http://schemas.microsoft.com/office/drawing/2014/main" id="{75FD952E-B268-964E-977B-F866158E5AC0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280253" y="1968499"/>
            <a:ext cx="3733800" cy="2921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78636168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8" name="Rectangle 17">
            <a:extLst>
              <a:ext uri="{FF2B5EF4-FFF2-40B4-BE49-F238E27FC236}">
                <a16:creationId xmlns:a16="http://schemas.microsoft.com/office/drawing/2014/main" id="{E906F54D-04EF-4345-A564-7A7B57B6CEB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50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0" name="Rectangle 19">
            <a:extLst>
              <a:ext uri="{FF2B5EF4-FFF2-40B4-BE49-F238E27FC236}">
                <a16:creationId xmlns:a16="http://schemas.microsoft.com/office/drawing/2014/main" id="{42D72763-8D2E-477E-ADFD-28E96A52FD6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tx1"/>
          </a:solidFill>
          <a:ln w="12700" cap="flat" cmpd="sng" algn="ctr">
            <a:noFill/>
            <a:prstDash val="solid"/>
            <a:miter lim="800000"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 useBgFill="1">
        <p:nvSpPr>
          <p:cNvPr id="22" name="Rectangle 21">
            <a:extLst>
              <a:ext uri="{FF2B5EF4-FFF2-40B4-BE49-F238E27FC236}">
                <a16:creationId xmlns:a16="http://schemas.microsoft.com/office/drawing/2014/main" id="{4A63FA5D-402E-473D-AF05-018BE28B22F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762001" y="762001"/>
            <a:ext cx="6095999" cy="5333999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4DE6C39B-7A8B-964F-90A1-70C293278825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755694" y="898432"/>
            <a:ext cx="6102306" cy="1092200"/>
          </a:xfrm>
        </p:spPr>
        <p:txBody>
          <a:bodyPr anchor="t">
            <a:noAutofit/>
          </a:bodyPr>
          <a:lstStyle/>
          <a:p>
            <a:pPr>
              <a:lnSpc>
                <a:spcPct val="100000"/>
              </a:lnSpc>
            </a:pPr>
            <a:r>
              <a:rPr lang="en-US" sz="4000" dirty="0"/>
              <a:t>Authorita</a:t>
            </a:r>
            <a:r>
              <a:rPr lang="en-US" sz="4000" dirty="0">
                <a:solidFill>
                  <a:srgbClr val="0070C0"/>
                </a:solidFill>
              </a:rPr>
              <a:t>tive</a:t>
            </a:r>
            <a:r>
              <a:rPr lang="en-US" sz="4000" dirty="0"/>
              <a:t> Parenting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B3F7CFF4-32C9-BB4D-9B6F-F64C42DB9DE3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755694" y="2558859"/>
            <a:ext cx="6095998" cy="3673570"/>
          </a:xfrm>
        </p:spPr>
        <p:txBody>
          <a:bodyPr>
            <a:noAutofit/>
          </a:bodyPr>
          <a:lstStyle/>
          <a:p>
            <a:pPr marL="285750" indent="-285750">
              <a:lnSpc>
                <a:spcPct val="100000"/>
              </a:lnSpc>
              <a:buFont typeface="Wingdings" pitchFamily="2" charset="2"/>
              <a:buChar char="§"/>
            </a:pPr>
            <a:r>
              <a:rPr lang="en-US" sz="2800" dirty="0"/>
              <a:t>Talka</a:t>
            </a:r>
            <a:r>
              <a:rPr lang="en-US" sz="2800" b="1" dirty="0">
                <a:solidFill>
                  <a:srgbClr val="0070C0"/>
                </a:solidFill>
              </a:rPr>
              <a:t>tive</a:t>
            </a:r>
            <a:r>
              <a:rPr lang="en-US" sz="2800" dirty="0"/>
              <a:t> parents</a:t>
            </a:r>
          </a:p>
          <a:p>
            <a:pPr marL="285750" indent="-285750">
              <a:lnSpc>
                <a:spcPct val="100000"/>
              </a:lnSpc>
              <a:buFont typeface="Wingdings" pitchFamily="2" charset="2"/>
              <a:buChar char="§"/>
            </a:pPr>
            <a:r>
              <a:rPr lang="en-US" sz="2800" dirty="0"/>
              <a:t>Focus on autonomy</a:t>
            </a:r>
          </a:p>
          <a:p>
            <a:pPr marL="285750" indent="-285750">
              <a:lnSpc>
                <a:spcPct val="100000"/>
              </a:lnSpc>
              <a:buFont typeface="Wingdings" pitchFamily="2" charset="2"/>
              <a:buChar char="§"/>
            </a:pPr>
            <a:r>
              <a:rPr lang="en-US" sz="2800" dirty="0"/>
              <a:t>Expectations are developmentally appropriate</a:t>
            </a:r>
          </a:p>
          <a:p>
            <a:pPr marL="285750" indent="-285750">
              <a:lnSpc>
                <a:spcPct val="100000"/>
              </a:lnSpc>
              <a:buFont typeface="Wingdings" pitchFamily="2" charset="2"/>
              <a:buChar char="§"/>
            </a:pPr>
            <a:r>
              <a:rPr lang="en-US" sz="2800" dirty="0"/>
              <a:t>Goal to raise self-reliant child</a:t>
            </a:r>
          </a:p>
        </p:txBody>
      </p:sp>
      <p:pic>
        <p:nvPicPr>
          <p:cNvPr id="4" name="Picture 3" descr="Overlapping blue and white rays">
            <a:extLst>
              <a:ext uri="{FF2B5EF4-FFF2-40B4-BE49-F238E27FC236}">
                <a16:creationId xmlns:a16="http://schemas.microsoft.com/office/drawing/2014/main" id="{E5B264F8-E231-4E86-9FF3-93D6BB1E122D}"/>
              </a:ext>
            </a:extLst>
          </p:cNvPr>
          <p:cNvPicPr>
            <a:picLocks noChangeAspect="1"/>
          </p:cNvPicPr>
          <p:nvPr/>
        </p:nvPicPr>
        <p:blipFill rotWithShape="1">
          <a:blip r:embed="rId2" cstate="hq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6858000" y="762001"/>
            <a:ext cx="4578306" cy="5333997"/>
          </a:xfrm>
          <a:prstGeom prst="rect">
            <a:avLst/>
          </a:prstGeom>
        </p:spPr>
      </p:pic>
      <p:cxnSp>
        <p:nvCxnSpPr>
          <p:cNvPr id="24" name="Straight Connector 23">
            <a:extLst>
              <a:ext uri="{FF2B5EF4-FFF2-40B4-BE49-F238E27FC236}">
                <a16:creationId xmlns:a16="http://schemas.microsoft.com/office/drawing/2014/main" id="{B20D3D82-8B25-4DD9-9924-4CEAD450CD2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>
            <a:off x="1631206" y="4572000"/>
            <a:ext cx="971155" cy="0"/>
          </a:xfrm>
          <a:prstGeom prst="line">
            <a:avLst/>
          </a:prstGeom>
          <a:ln w="31750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6" name="Picture 5" descr="A picture containing person, person&#10;&#10;Description automatically generated">
            <a:extLst>
              <a:ext uri="{FF2B5EF4-FFF2-40B4-BE49-F238E27FC236}">
                <a16:creationId xmlns:a16="http://schemas.microsoft.com/office/drawing/2014/main" id="{75FD952E-B268-964E-977B-F866158E5AC0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280253" y="1968499"/>
            <a:ext cx="3733800" cy="2921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32782995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8" name="Rectangle 17">
            <a:extLst>
              <a:ext uri="{FF2B5EF4-FFF2-40B4-BE49-F238E27FC236}">
                <a16:creationId xmlns:a16="http://schemas.microsoft.com/office/drawing/2014/main" id="{E906F54D-04EF-4345-A564-7A7B57B6CEB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50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0" name="Rectangle 19">
            <a:extLst>
              <a:ext uri="{FF2B5EF4-FFF2-40B4-BE49-F238E27FC236}">
                <a16:creationId xmlns:a16="http://schemas.microsoft.com/office/drawing/2014/main" id="{42D72763-8D2E-477E-ADFD-28E96A52FD6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tx1"/>
          </a:solidFill>
          <a:ln w="12700" cap="flat" cmpd="sng" algn="ctr">
            <a:noFill/>
            <a:prstDash val="solid"/>
            <a:miter lim="800000"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 useBgFill="1">
        <p:nvSpPr>
          <p:cNvPr id="22" name="Rectangle 21">
            <a:extLst>
              <a:ext uri="{FF2B5EF4-FFF2-40B4-BE49-F238E27FC236}">
                <a16:creationId xmlns:a16="http://schemas.microsoft.com/office/drawing/2014/main" id="{4A63FA5D-402E-473D-AF05-018BE28B22F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762001" y="762001"/>
            <a:ext cx="6095999" cy="5333999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4DE6C39B-7A8B-964F-90A1-70C293278825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755694" y="898432"/>
            <a:ext cx="6102306" cy="1092200"/>
          </a:xfrm>
        </p:spPr>
        <p:txBody>
          <a:bodyPr anchor="t">
            <a:noAutofit/>
          </a:bodyPr>
          <a:lstStyle/>
          <a:p>
            <a:pPr>
              <a:lnSpc>
                <a:spcPct val="100000"/>
              </a:lnSpc>
            </a:pPr>
            <a:r>
              <a:rPr lang="en-US" sz="4000" dirty="0"/>
              <a:t>Authoritarian parenting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B3F7CFF4-32C9-BB4D-9B6F-F64C42DB9DE3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755694" y="2558859"/>
            <a:ext cx="6095998" cy="3673570"/>
          </a:xfrm>
        </p:spPr>
        <p:txBody>
          <a:bodyPr>
            <a:noAutofit/>
          </a:bodyPr>
          <a:lstStyle/>
          <a:p>
            <a:pPr marL="285750" indent="-285750">
              <a:buFont typeface="Wingdings" pitchFamily="2" charset="2"/>
              <a:buChar char="§"/>
            </a:pPr>
            <a:r>
              <a:rPr lang="en-US" sz="2500" dirty="0"/>
              <a:t>Shows little warmth, may actively reject</a:t>
            </a:r>
          </a:p>
          <a:p>
            <a:pPr marL="285750" indent="-285750">
              <a:buFont typeface="Wingdings" pitchFamily="2" charset="2"/>
              <a:buChar char="§"/>
            </a:pPr>
            <a:r>
              <a:rPr lang="en-US" sz="2500" dirty="0"/>
              <a:t>High standards for behavior</a:t>
            </a:r>
          </a:p>
          <a:p>
            <a:pPr marL="285750" indent="-285750">
              <a:buFont typeface="Wingdings" pitchFamily="2" charset="2"/>
              <a:buChar char="§"/>
            </a:pPr>
            <a:r>
              <a:rPr lang="en-US" sz="2500" dirty="0"/>
              <a:t>Expects strict obedience</a:t>
            </a:r>
          </a:p>
          <a:p>
            <a:pPr marL="285750" indent="-285750">
              <a:buFont typeface="Wingdings" pitchFamily="2" charset="2"/>
              <a:buChar char="§"/>
            </a:pPr>
            <a:r>
              <a:rPr lang="en-US" sz="2500" dirty="0"/>
              <a:t>Harsh, punitive discipline </a:t>
            </a:r>
          </a:p>
          <a:p>
            <a:pPr marL="285750" indent="-285750">
              <a:buFont typeface="Wingdings" pitchFamily="2" charset="2"/>
              <a:buChar char="§"/>
            </a:pPr>
            <a:r>
              <a:rPr lang="en-US" sz="2500" dirty="0"/>
              <a:t>Does not listen to child’s point of view</a:t>
            </a:r>
          </a:p>
        </p:txBody>
      </p:sp>
      <p:pic>
        <p:nvPicPr>
          <p:cNvPr id="4" name="Picture 3" descr="Overlapping blue and white rays">
            <a:extLst>
              <a:ext uri="{FF2B5EF4-FFF2-40B4-BE49-F238E27FC236}">
                <a16:creationId xmlns:a16="http://schemas.microsoft.com/office/drawing/2014/main" id="{E5B264F8-E231-4E86-9FF3-93D6BB1E122D}"/>
              </a:ext>
            </a:extLst>
          </p:cNvPr>
          <p:cNvPicPr>
            <a:picLocks noChangeAspect="1"/>
          </p:cNvPicPr>
          <p:nvPr/>
        </p:nvPicPr>
        <p:blipFill rotWithShape="1">
          <a:blip r:embed="rId2" cstate="hq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6858000" y="762001"/>
            <a:ext cx="4578306" cy="5333997"/>
          </a:xfrm>
          <a:prstGeom prst="rect">
            <a:avLst/>
          </a:prstGeom>
        </p:spPr>
      </p:pic>
      <p:cxnSp>
        <p:nvCxnSpPr>
          <p:cNvPr id="24" name="Straight Connector 23">
            <a:extLst>
              <a:ext uri="{FF2B5EF4-FFF2-40B4-BE49-F238E27FC236}">
                <a16:creationId xmlns:a16="http://schemas.microsoft.com/office/drawing/2014/main" id="{B20D3D82-8B25-4DD9-9924-4CEAD450CD2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>
            <a:off x="1631206" y="4572000"/>
            <a:ext cx="971155" cy="0"/>
          </a:xfrm>
          <a:prstGeom prst="line">
            <a:avLst/>
          </a:prstGeom>
          <a:ln w="31750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7" name="Picture 6" descr="A couple of men posing for a picture&#10;&#10;Description automatically generated with low confidence">
            <a:extLst>
              <a:ext uri="{FF2B5EF4-FFF2-40B4-BE49-F238E27FC236}">
                <a16:creationId xmlns:a16="http://schemas.microsoft.com/office/drawing/2014/main" id="{EFAEFF21-DC49-A348-B02D-5A1757A1778A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092885" y="2055679"/>
            <a:ext cx="4108535" cy="273902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10400941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8" name="Rectangle 17">
            <a:extLst>
              <a:ext uri="{FF2B5EF4-FFF2-40B4-BE49-F238E27FC236}">
                <a16:creationId xmlns:a16="http://schemas.microsoft.com/office/drawing/2014/main" id="{E906F54D-04EF-4345-A564-7A7B57B6CEB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50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0" name="Rectangle 19">
            <a:extLst>
              <a:ext uri="{FF2B5EF4-FFF2-40B4-BE49-F238E27FC236}">
                <a16:creationId xmlns:a16="http://schemas.microsoft.com/office/drawing/2014/main" id="{42D72763-8D2E-477E-ADFD-28E96A52FD6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tx1"/>
          </a:solidFill>
          <a:ln w="12700" cap="flat" cmpd="sng" algn="ctr">
            <a:noFill/>
            <a:prstDash val="solid"/>
            <a:miter lim="800000"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 useBgFill="1">
        <p:nvSpPr>
          <p:cNvPr id="22" name="Rectangle 21">
            <a:extLst>
              <a:ext uri="{FF2B5EF4-FFF2-40B4-BE49-F238E27FC236}">
                <a16:creationId xmlns:a16="http://schemas.microsoft.com/office/drawing/2014/main" id="{4A63FA5D-402E-473D-AF05-018BE28B22F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762001" y="762001"/>
            <a:ext cx="6095999" cy="5333999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4DE6C39B-7A8B-964F-90A1-70C293278825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755694" y="898432"/>
            <a:ext cx="6102306" cy="1092200"/>
          </a:xfrm>
        </p:spPr>
        <p:txBody>
          <a:bodyPr anchor="t">
            <a:noAutofit/>
          </a:bodyPr>
          <a:lstStyle/>
          <a:p>
            <a:pPr>
              <a:lnSpc>
                <a:spcPct val="100000"/>
              </a:lnSpc>
            </a:pPr>
            <a:r>
              <a:rPr lang="en-US" sz="4000" dirty="0"/>
              <a:t>Authoritarian parenting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B3F7CFF4-32C9-BB4D-9B6F-F64C42DB9DE3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755694" y="2558859"/>
            <a:ext cx="6095998" cy="3673570"/>
          </a:xfrm>
        </p:spPr>
        <p:txBody>
          <a:bodyPr>
            <a:noAutofit/>
          </a:bodyPr>
          <a:lstStyle/>
          <a:p>
            <a:pPr marL="285750" indent="-285750">
              <a:buFont typeface="Wingdings" pitchFamily="2" charset="2"/>
              <a:buChar char="§"/>
            </a:pPr>
            <a:r>
              <a:rPr lang="en-US" sz="2800" dirty="0"/>
              <a:t>Does not encourage autonomy</a:t>
            </a:r>
          </a:p>
          <a:p>
            <a:pPr marL="285750" indent="-285750">
              <a:buFont typeface="Wingdings" pitchFamily="2" charset="2"/>
              <a:buChar char="§"/>
            </a:pPr>
            <a:r>
              <a:rPr lang="en-US" sz="2800" dirty="0"/>
              <a:t>Child should accept rules without explanation</a:t>
            </a:r>
          </a:p>
          <a:p>
            <a:pPr marL="285750" indent="-285750">
              <a:buFont typeface="Wingdings" pitchFamily="2" charset="2"/>
              <a:buChar char="§"/>
            </a:pPr>
            <a:r>
              <a:rPr lang="en-US" sz="2800" dirty="0"/>
              <a:t>Cold &amp; demanding relationship</a:t>
            </a:r>
          </a:p>
        </p:txBody>
      </p:sp>
      <p:pic>
        <p:nvPicPr>
          <p:cNvPr id="4" name="Picture 3" descr="Overlapping blue and white rays">
            <a:extLst>
              <a:ext uri="{FF2B5EF4-FFF2-40B4-BE49-F238E27FC236}">
                <a16:creationId xmlns:a16="http://schemas.microsoft.com/office/drawing/2014/main" id="{E5B264F8-E231-4E86-9FF3-93D6BB1E122D}"/>
              </a:ext>
            </a:extLst>
          </p:cNvPr>
          <p:cNvPicPr>
            <a:picLocks noChangeAspect="1"/>
          </p:cNvPicPr>
          <p:nvPr/>
        </p:nvPicPr>
        <p:blipFill rotWithShape="1">
          <a:blip r:embed="rId2" cstate="hq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6858000" y="762001"/>
            <a:ext cx="4578306" cy="5333997"/>
          </a:xfrm>
          <a:prstGeom prst="rect">
            <a:avLst/>
          </a:prstGeom>
        </p:spPr>
      </p:pic>
      <p:cxnSp>
        <p:nvCxnSpPr>
          <p:cNvPr id="24" name="Straight Connector 23">
            <a:extLst>
              <a:ext uri="{FF2B5EF4-FFF2-40B4-BE49-F238E27FC236}">
                <a16:creationId xmlns:a16="http://schemas.microsoft.com/office/drawing/2014/main" id="{B20D3D82-8B25-4DD9-9924-4CEAD450CD2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>
            <a:off x="1631206" y="4572000"/>
            <a:ext cx="971155" cy="0"/>
          </a:xfrm>
          <a:prstGeom prst="line">
            <a:avLst/>
          </a:prstGeom>
          <a:ln w="31750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7" name="Picture 6" descr="A couple of men posing for a picture&#10;&#10;Description automatically generated with low confidence">
            <a:extLst>
              <a:ext uri="{FF2B5EF4-FFF2-40B4-BE49-F238E27FC236}">
                <a16:creationId xmlns:a16="http://schemas.microsoft.com/office/drawing/2014/main" id="{EFAEFF21-DC49-A348-B02D-5A1757A1778A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092885" y="2055679"/>
            <a:ext cx="4108535" cy="273902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05950136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8" name="Rectangle 17">
            <a:extLst>
              <a:ext uri="{FF2B5EF4-FFF2-40B4-BE49-F238E27FC236}">
                <a16:creationId xmlns:a16="http://schemas.microsoft.com/office/drawing/2014/main" id="{E906F54D-04EF-4345-A564-7A7B57B6CEB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50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0" name="Rectangle 19">
            <a:extLst>
              <a:ext uri="{FF2B5EF4-FFF2-40B4-BE49-F238E27FC236}">
                <a16:creationId xmlns:a16="http://schemas.microsoft.com/office/drawing/2014/main" id="{42D72763-8D2E-477E-ADFD-28E96A52FD6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tx1"/>
          </a:solidFill>
          <a:ln w="12700" cap="flat" cmpd="sng" algn="ctr">
            <a:noFill/>
            <a:prstDash val="solid"/>
            <a:miter lim="800000"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 useBgFill="1">
        <p:nvSpPr>
          <p:cNvPr id="22" name="Rectangle 21">
            <a:extLst>
              <a:ext uri="{FF2B5EF4-FFF2-40B4-BE49-F238E27FC236}">
                <a16:creationId xmlns:a16="http://schemas.microsoft.com/office/drawing/2014/main" id="{4A63FA5D-402E-473D-AF05-018BE28B22F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762001" y="762001"/>
            <a:ext cx="6095999" cy="5333999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4DE6C39B-7A8B-964F-90A1-70C293278825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755694" y="898432"/>
            <a:ext cx="6102306" cy="1092200"/>
          </a:xfrm>
        </p:spPr>
        <p:txBody>
          <a:bodyPr anchor="t">
            <a:noAutofit/>
          </a:bodyPr>
          <a:lstStyle/>
          <a:p>
            <a:pPr>
              <a:lnSpc>
                <a:spcPct val="100000"/>
              </a:lnSpc>
            </a:pPr>
            <a:r>
              <a:rPr lang="en-US" sz="4000" dirty="0"/>
              <a:t>permissive parenting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B3F7CFF4-32C9-BB4D-9B6F-F64C42DB9DE3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762001" y="2285998"/>
            <a:ext cx="6095998" cy="3673570"/>
          </a:xfrm>
        </p:spPr>
        <p:txBody>
          <a:bodyPr>
            <a:noAutofit/>
          </a:bodyPr>
          <a:lstStyle/>
          <a:p>
            <a:pPr marL="285750" indent="-285750">
              <a:buFont typeface="Wingdings" pitchFamily="2" charset="2"/>
              <a:buChar char="§"/>
            </a:pPr>
            <a:r>
              <a:rPr lang="en-US" sz="2500" dirty="0"/>
              <a:t>Highly accepting, frequent expressions of affection</a:t>
            </a:r>
          </a:p>
          <a:p>
            <a:pPr marL="285750" indent="-285750">
              <a:buFont typeface="Wingdings" pitchFamily="2" charset="2"/>
              <a:buChar char="§"/>
            </a:pPr>
            <a:r>
              <a:rPr lang="en-US" sz="2500" dirty="0"/>
              <a:t>Undemanding regarding child’s behavior</a:t>
            </a:r>
          </a:p>
          <a:p>
            <a:pPr marL="285750" indent="-285750">
              <a:buFont typeface="Wingdings" pitchFamily="2" charset="2"/>
              <a:buChar char="§"/>
            </a:pPr>
            <a:r>
              <a:rPr lang="en-US" sz="2500" dirty="0"/>
              <a:t>Lax rules, inconsistent discipline </a:t>
            </a:r>
          </a:p>
          <a:p>
            <a:pPr marL="285750" indent="-285750">
              <a:buFont typeface="Wingdings" pitchFamily="2" charset="2"/>
              <a:buChar char="§"/>
            </a:pPr>
            <a:r>
              <a:rPr lang="en-US" sz="2500" dirty="0"/>
              <a:t>Reason rather than force</a:t>
            </a:r>
          </a:p>
          <a:p>
            <a:pPr marL="285750" indent="-285750">
              <a:buFont typeface="Wingdings" pitchFamily="2" charset="2"/>
              <a:buChar char="§"/>
            </a:pPr>
            <a:r>
              <a:rPr lang="en-US" sz="2500" dirty="0"/>
              <a:t>Encourages child to express point of view</a:t>
            </a:r>
          </a:p>
        </p:txBody>
      </p:sp>
      <p:pic>
        <p:nvPicPr>
          <p:cNvPr id="4" name="Picture 3" descr="Overlapping blue and white rays">
            <a:extLst>
              <a:ext uri="{FF2B5EF4-FFF2-40B4-BE49-F238E27FC236}">
                <a16:creationId xmlns:a16="http://schemas.microsoft.com/office/drawing/2014/main" id="{E5B264F8-E231-4E86-9FF3-93D6BB1E122D}"/>
              </a:ext>
            </a:extLst>
          </p:cNvPr>
          <p:cNvPicPr>
            <a:picLocks noChangeAspect="1"/>
          </p:cNvPicPr>
          <p:nvPr/>
        </p:nvPicPr>
        <p:blipFill rotWithShape="1">
          <a:blip r:embed="rId2" cstate="hq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6858000" y="762001"/>
            <a:ext cx="4578306" cy="5333997"/>
          </a:xfrm>
          <a:prstGeom prst="rect">
            <a:avLst/>
          </a:prstGeom>
        </p:spPr>
      </p:pic>
      <p:cxnSp>
        <p:nvCxnSpPr>
          <p:cNvPr id="24" name="Straight Connector 23">
            <a:extLst>
              <a:ext uri="{FF2B5EF4-FFF2-40B4-BE49-F238E27FC236}">
                <a16:creationId xmlns:a16="http://schemas.microsoft.com/office/drawing/2014/main" id="{B20D3D82-8B25-4DD9-9924-4CEAD450CD2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>
            <a:off x="1631206" y="4572000"/>
            <a:ext cx="971155" cy="0"/>
          </a:xfrm>
          <a:prstGeom prst="line">
            <a:avLst/>
          </a:prstGeom>
          <a:ln w="31750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6" name="Picture 5" descr="A picture containing text, sky, outdoor, clouds&#10;&#10;Description automatically generated">
            <a:extLst>
              <a:ext uri="{FF2B5EF4-FFF2-40B4-BE49-F238E27FC236}">
                <a16:creationId xmlns:a16="http://schemas.microsoft.com/office/drawing/2014/main" id="{7598D818-CFAA-FB4A-AF37-320F1F720A7E}"/>
              </a:ext>
            </a:extLst>
          </p:cNvPr>
          <p:cNvPicPr>
            <a:picLocks noChangeAspect="1"/>
          </p:cNvPicPr>
          <p:nvPr/>
        </p:nvPicPr>
        <p:blipFill rotWithShape="1">
          <a:blip r:embed="rId3" cstate="hq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7161683" y="2144765"/>
            <a:ext cx="3970940" cy="256846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46288231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8" name="Rectangle 17">
            <a:extLst>
              <a:ext uri="{FF2B5EF4-FFF2-40B4-BE49-F238E27FC236}">
                <a16:creationId xmlns:a16="http://schemas.microsoft.com/office/drawing/2014/main" id="{E906F54D-04EF-4345-A564-7A7B57B6CEB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50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0" name="Rectangle 19">
            <a:extLst>
              <a:ext uri="{FF2B5EF4-FFF2-40B4-BE49-F238E27FC236}">
                <a16:creationId xmlns:a16="http://schemas.microsoft.com/office/drawing/2014/main" id="{42D72763-8D2E-477E-ADFD-28E96A52FD6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tx1"/>
          </a:solidFill>
          <a:ln w="12700" cap="flat" cmpd="sng" algn="ctr">
            <a:noFill/>
            <a:prstDash val="solid"/>
            <a:miter lim="800000"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 useBgFill="1">
        <p:nvSpPr>
          <p:cNvPr id="22" name="Rectangle 21">
            <a:extLst>
              <a:ext uri="{FF2B5EF4-FFF2-40B4-BE49-F238E27FC236}">
                <a16:creationId xmlns:a16="http://schemas.microsoft.com/office/drawing/2014/main" id="{4A63FA5D-402E-473D-AF05-018BE28B22F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762001" y="762001"/>
            <a:ext cx="6095999" cy="5333999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4DE6C39B-7A8B-964F-90A1-70C293278825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755694" y="898432"/>
            <a:ext cx="6102306" cy="1092200"/>
          </a:xfrm>
        </p:spPr>
        <p:txBody>
          <a:bodyPr anchor="t">
            <a:noAutofit/>
          </a:bodyPr>
          <a:lstStyle/>
          <a:p>
            <a:pPr>
              <a:lnSpc>
                <a:spcPct val="100000"/>
              </a:lnSpc>
            </a:pPr>
            <a:r>
              <a:rPr lang="en-US" sz="4000" dirty="0"/>
              <a:t>permissive parenting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B3F7CFF4-32C9-BB4D-9B6F-F64C42DB9DE3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755694" y="2558859"/>
            <a:ext cx="6095998" cy="3673570"/>
          </a:xfrm>
        </p:spPr>
        <p:txBody>
          <a:bodyPr>
            <a:noAutofit/>
          </a:bodyPr>
          <a:lstStyle/>
          <a:p>
            <a:pPr marL="285750" indent="-285750">
              <a:buFont typeface="Wingdings" pitchFamily="2" charset="2"/>
              <a:buChar char="§"/>
            </a:pPr>
            <a:r>
              <a:rPr lang="en-US" sz="2800" dirty="0"/>
              <a:t>Believe control infringes on child’s freedom</a:t>
            </a:r>
          </a:p>
          <a:p>
            <a:pPr marL="285750" indent="-285750">
              <a:buFont typeface="Wingdings" pitchFamily="2" charset="2"/>
              <a:buChar char="§"/>
            </a:pPr>
            <a:r>
              <a:rPr lang="en-US" sz="2800" dirty="0"/>
              <a:t>Parents are resource for child</a:t>
            </a:r>
          </a:p>
          <a:p>
            <a:pPr marL="285750" indent="-285750">
              <a:buFont typeface="Wingdings" pitchFamily="2" charset="2"/>
              <a:buChar char="§"/>
            </a:pPr>
            <a:r>
              <a:rPr lang="en-US" sz="2800" dirty="0"/>
              <a:t>Focus is on raising a happy child</a:t>
            </a:r>
          </a:p>
        </p:txBody>
      </p:sp>
      <p:pic>
        <p:nvPicPr>
          <p:cNvPr id="4" name="Picture 3" descr="Overlapping blue and white rays">
            <a:extLst>
              <a:ext uri="{FF2B5EF4-FFF2-40B4-BE49-F238E27FC236}">
                <a16:creationId xmlns:a16="http://schemas.microsoft.com/office/drawing/2014/main" id="{E5B264F8-E231-4E86-9FF3-93D6BB1E122D}"/>
              </a:ext>
            </a:extLst>
          </p:cNvPr>
          <p:cNvPicPr>
            <a:picLocks noChangeAspect="1"/>
          </p:cNvPicPr>
          <p:nvPr/>
        </p:nvPicPr>
        <p:blipFill rotWithShape="1">
          <a:blip r:embed="rId2" cstate="hq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6858000" y="762001"/>
            <a:ext cx="4578306" cy="5333997"/>
          </a:xfrm>
          <a:prstGeom prst="rect">
            <a:avLst/>
          </a:prstGeom>
        </p:spPr>
      </p:pic>
      <p:cxnSp>
        <p:nvCxnSpPr>
          <p:cNvPr id="24" name="Straight Connector 23">
            <a:extLst>
              <a:ext uri="{FF2B5EF4-FFF2-40B4-BE49-F238E27FC236}">
                <a16:creationId xmlns:a16="http://schemas.microsoft.com/office/drawing/2014/main" id="{B20D3D82-8B25-4DD9-9924-4CEAD450CD2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>
            <a:off x="1631206" y="4572000"/>
            <a:ext cx="971155" cy="0"/>
          </a:xfrm>
          <a:prstGeom prst="line">
            <a:avLst/>
          </a:prstGeom>
          <a:ln w="31750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6" name="Picture 5" descr="A picture containing text, sky, outdoor, clouds&#10;&#10;Description automatically generated">
            <a:extLst>
              <a:ext uri="{FF2B5EF4-FFF2-40B4-BE49-F238E27FC236}">
                <a16:creationId xmlns:a16="http://schemas.microsoft.com/office/drawing/2014/main" id="{7598D818-CFAA-FB4A-AF37-320F1F720A7E}"/>
              </a:ext>
            </a:extLst>
          </p:cNvPr>
          <p:cNvPicPr>
            <a:picLocks noChangeAspect="1"/>
          </p:cNvPicPr>
          <p:nvPr/>
        </p:nvPicPr>
        <p:blipFill rotWithShape="1">
          <a:blip r:embed="rId3" cstate="hq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7161683" y="2144765"/>
            <a:ext cx="3970940" cy="256846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27329754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8" name="Rectangle 17">
            <a:extLst>
              <a:ext uri="{FF2B5EF4-FFF2-40B4-BE49-F238E27FC236}">
                <a16:creationId xmlns:a16="http://schemas.microsoft.com/office/drawing/2014/main" id="{E906F54D-04EF-4345-A564-7A7B57B6CEB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50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0" name="Rectangle 19">
            <a:extLst>
              <a:ext uri="{FF2B5EF4-FFF2-40B4-BE49-F238E27FC236}">
                <a16:creationId xmlns:a16="http://schemas.microsoft.com/office/drawing/2014/main" id="{42D72763-8D2E-477E-ADFD-28E96A52FD6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tx1"/>
          </a:solidFill>
          <a:ln w="12700" cap="flat" cmpd="sng" algn="ctr">
            <a:noFill/>
            <a:prstDash val="solid"/>
            <a:miter lim="800000"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 useBgFill="1">
        <p:nvSpPr>
          <p:cNvPr id="22" name="Rectangle 21">
            <a:extLst>
              <a:ext uri="{FF2B5EF4-FFF2-40B4-BE49-F238E27FC236}">
                <a16:creationId xmlns:a16="http://schemas.microsoft.com/office/drawing/2014/main" id="{4A63FA5D-402E-473D-AF05-018BE28B22F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762001" y="762001"/>
            <a:ext cx="6095999" cy="5333999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4DE6C39B-7A8B-964F-90A1-70C293278825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755694" y="898432"/>
            <a:ext cx="6102306" cy="1092200"/>
          </a:xfrm>
        </p:spPr>
        <p:txBody>
          <a:bodyPr anchor="t">
            <a:noAutofit/>
          </a:bodyPr>
          <a:lstStyle/>
          <a:p>
            <a:pPr>
              <a:lnSpc>
                <a:spcPct val="100000"/>
              </a:lnSpc>
            </a:pPr>
            <a:r>
              <a:rPr lang="en-US" sz="4000" dirty="0"/>
              <a:t>Uninvolved parenting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B3F7CFF4-32C9-BB4D-9B6F-F64C42DB9DE3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755694" y="2558859"/>
            <a:ext cx="5786996" cy="3673570"/>
          </a:xfrm>
        </p:spPr>
        <p:txBody>
          <a:bodyPr>
            <a:noAutofit/>
          </a:bodyPr>
          <a:lstStyle/>
          <a:p>
            <a:pPr marL="285750" indent="-285750">
              <a:buFont typeface="Wingdings" pitchFamily="2" charset="2"/>
              <a:buChar char="§"/>
            </a:pPr>
            <a:r>
              <a:rPr lang="en-US" sz="2800" dirty="0"/>
              <a:t>Emotionally detached, withdrawn</a:t>
            </a:r>
          </a:p>
          <a:p>
            <a:pPr marL="285750" indent="-285750">
              <a:buFont typeface="Wingdings" pitchFamily="2" charset="2"/>
              <a:buChar char="§"/>
            </a:pPr>
            <a:r>
              <a:rPr lang="en-US" sz="2800" dirty="0"/>
              <a:t>Undemanding regarding child’s behavior</a:t>
            </a:r>
          </a:p>
          <a:p>
            <a:pPr marL="285750" indent="-285750">
              <a:buFont typeface="Wingdings" pitchFamily="2" charset="2"/>
              <a:buChar char="§"/>
            </a:pPr>
            <a:r>
              <a:rPr lang="en-US" sz="2800" dirty="0"/>
              <a:t>May be Neglectful</a:t>
            </a:r>
          </a:p>
        </p:txBody>
      </p:sp>
      <p:pic>
        <p:nvPicPr>
          <p:cNvPr id="4" name="Picture 3" descr="Overlapping blue and white rays">
            <a:extLst>
              <a:ext uri="{FF2B5EF4-FFF2-40B4-BE49-F238E27FC236}">
                <a16:creationId xmlns:a16="http://schemas.microsoft.com/office/drawing/2014/main" id="{E5B264F8-E231-4E86-9FF3-93D6BB1E122D}"/>
              </a:ext>
            </a:extLst>
          </p:cNvPr>
          <p:cNvPicPr>
            <a:picLocks noChangeAspect="1"/>
          </p:cNvPicPr>
          <p:nvPr/>
        </p:nvPicPr>
        <p:blipFill rotWithShape="1">
          <a:blip r:embed="rId2" cstate="hq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6542690" y="762001"/>
            <a:ext cx="4893616" cy="5333997"/>
          </a:xfrm>
          <a:prstGeom prst="rect">
            <a:avLst/>
          </a:prstGeom>
        </p:spPr>
      </p:pic>
      <p:cxnSp>
        <p:nvCxnSpPr>
          <p:cNvPr id="24" name="Straight Connector 23">
            <a:extLst>
              <a:ext uri="{FF2B5EF4-FFF2-40B4-BE49-F238E27FC236}">
                <a16:creationId xmlns:a16="http://schemas.microsoft.com/office/drawing/2014/main" id="{B20D3D82-8B25-4DD9-9924-4CEAD450CD2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>
            <a:off x="1631206" y="4572000"/>
            <a:ext cx="971155" cy="0"/>
          </a:xfrm>
          <a:prstGeom prst="line">
            <a:avLst/>
          </a:prstGeom>
          <a:ln w="31750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7" name="Picture 6" descr="A picture containing person, wall, indoor&#10;&#10;Description automatically generated">
            <a:extLst>
              <a:ext uri="{FF2B5EF4-FFF2-40B4-BE49-F238E27FC236}">
                <a16:creationId xmlns:a16="http://schemas.microsoft.com/office/drawing/2014/main" id="{C7D74DDD-D1BA-CB4E-A883-379B2483ED31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792985" y="2194559"/>
            <a:ext cx="4393026" cy="246888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22913449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8" name="Rectangle 17">
            <a:extLst>
              <a:ext uri="{FF2B5EF4-FFF2-40B4-BE49-F238E27FC236}">
                <a16:creationId xmlns:a16="http://schemas.microsoft.com/office/drawing/2014/main" id="{E906F54D-04EF-4345-A564-7A7B57B6CEB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50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0" name="Rectangle 19">
            <a:extLst>
              <a:ext uri="{FF2B5EF4-FFF2-40B4-BE49-F238E27FC236}">
                <a16:creationId xmlns:a16="http://schemas.microsoft.com/office/drawing/2014/main" id="{42D72763-8D2E-477E-ADFD-28E96A52FD6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tx1"/>
          </a:solidFill>
          <a:ln w="12700" cap="flat" cmpd="sng" algn="ctr">
            <a:noFill/>
            <a:prstDash val="solid"/>
            <a:miter lim="800000"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 useBgFill="1">
        <p:nvSpPr>
          <p:cNvPr id="22" name="Rectangle 21">
            <a:extLst>
              <a:ext uri="{FF2B5EF4-FFF2-40B4-BE49-F238E27FC236}">
                <a16:creationId xmlns:a16="http://schemas.microsoft.com/office/drawing/2014/main" id="{4A63FA5D-402E-473D-AF05-018BE28B22F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762001" y="762001"/>
            <a:ext cx="6095999" cy="5333999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4DE6C39B-7A8B-964F-90A1-70C293278825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755694" y="898432"/>
            <a:ext cx="6102306" cy="1092200"/>
          </a:xfrm>
        </p:spPr>
        <p:txBody>
          <a:bodyPr anchor="t">
            <a:noAutofit/>
          </a:bodyPr>
          <a:lstStyle/>
          <a:p>
            <a:pPr>
              <a:lnSpc>
                <a:spcPct val="100000"/>
              </a:lnSpc>
            </a:pPr>
            <a:r>
              <a:rPr lang="en-US" sz="4000" dirty="0"/>
              <a:t>Uninvolved parenting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B3F7CFF4-32C9-BB4D-9B6F-F64C42DB9DE3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755694" y="2206530"/>
            <a:ext cx="5786996" cy="3673570"/>
          </a:xfrm>
        </p:spPr>
        <p:txBody>
          <a:bodyPr>
            <a:noAutofit/>
          </a:bodyPr>
          <a:lstStyle/>
          <a:p>
            <a:pPr marL="285750" indent="-285750">
              <a:buFont typeface="Wingdings" pitchFamily="2" charset="2"/>
              <a:buChar char="§"/>
            </a:pPr>
            <a:r>
              <a:rPr lang="en-US" sz="2800" dirty="0"/>
              <a:t>Minimal time &amp; energy spent on the child</a:t>
            </a:r>
          </a:p>
          <a:p>
            <a:pPr marL="285750" indent="-285750">
              <a:buFont typeface="Wingdings" pitchFamily="2" charset="2"/>
              <a:buChar char="§"/>
            </a:pPr>
            <a:r>
              <a:rPr lang="en-US" sz="2800" dirty="0"/>
              <a:t>Parents are uninterested in the child</a:t>
            </a:r>
          </a:p>
          <a:p>
            <a:pPr marL="285750" indent="-285750">
              <a:buFont typeface="Wingdings" pitchFamily="2" charset="2"/>
              <a:buChar char="§"/>
            </a:pPr>
            <a:r>
              <a:rPr lang="en-US" sz="2800" dirty="0"/>
              <a:t>Family is structured around the parents’ needs</a:t>
            </a:r>
          </a:p>
        </p:txBody>
      </p:sp>
      <p:pic>
        <p:nvPicPr>
          <p:cNvPr id="4" name="Picture 3" descr="Overlapping blue and white rays">
            <a:extLst>
              <a:ext uri="{FF2B5EF4-FFF2-40B4-BE49-F238E27FC236}">
                <a16:creationId xmlns:a16="http://schemas.microsoft.com/office/drawing/2014/main" id="{E5B264F8-E231-4E86-9FF3-93D6BB1E122D}"/>
              </a:ext>
            </a:extLst>
          </p:cNvPr>
          <p:cNvPicPr>
            <a:picLocks noChangeAspect="1"/>
          </p:cNvPicPr>
          <p:nvPr/>
        </p:nvPicPr>
        <p:blipFill rotWithShape="1">
          <a:blip r:embed="rId2" cstate="hq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6542690" y="762001"/>
            <a:ext cx="4893616" cy="5333997"/>
          </a:xfrm>
          <a:prstGeom prst="rect">
            <a:avLst/>
          </a:prstGeom>
        </p:spPr>
      </p:pic>
      <p:cxnSp>
        <p:nvCxnSpPr>
          <p:cNvPr id="24" name="Straight Connector 23">
            <a:extLst>
              <a:ext uri="{FF2B5EF4-FFF2-40B4-BE49-F238E27FC236}">
                <a16:creationId xmlns:a16="http://schemas.microsoft.com/office/drawing/2014/main" id="{B20D3D82-8B25-4DD9-9924-4CEAD450CD2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>
            <a:off x="1631206" y="4572000"/>
            <a:ext cx="971155" cy="0"/>
          </a:xfrm>
          <a:prstGeom prst="line">
            <a:avLst/>
          </a:prstGeom>
          <a:ln w="31750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7" name="Picture 6" descr="A picture containing person, wall, indoor&#10;&#10;Description automatically generated">
            <a:extLst>
              <a:ext uri="{FF2B5EF4-FFF2-40B4-BE49-F238E27FC236}">
                <a16:creationId xmlns:a16="http://schemas.microsoft.com/office/drawing/2014/main" id="{C7D74DDD-D1BA-CB4E-A883-379B2483ED31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792985" y="2194559"/>
            <a:ext cx="4393026" cy="246888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36434065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1D39EC5-48D4-7049-A919-2C0B6848B05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476783" y="0"/>
            <a:ext cx="9238434" cy="857559"/>
          </a:xfrm>
        </p:spPr>
        <p:txBody>
          <a:bodyPr/>
          <a:lstStyle/>
          <a:p>
            <a:pPr algn="ctr"/>
            <a:r>
              <a:rPr lang="en-US" sz="3500" dirty="0"/>
              <a:t>Parenting style quiz</a:t>
            </a:r>
          </a:p>
        </p:txBody>
      </p:sp>
      <p:sp>
        <p:nvSpPr>
          <p:cNvPr id="5" name="Content Placeholder 4">
            <a:extLst>
              <a:ext uri="{FF2B5EF4-FFF2-40B4-BE49-F238E27FC236}">
                <a16:creationId xmlns:a16="http://schemas.microsoft.com/office/drawing/2014/main" id="{ADC4EE8A-4886-C247-8BC9-4AE5A2B62332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0" indent="0" algn="ctr">
              <a:buNone/>
            </a:pPr>
            <a:r>
              <a:rPr lang="en-US" sz="5000" dirty="0"/>
              <a:t>Parenting Styles</a:t>
            </a:r>
          </a:p>
          <a:p>
            <a:pPr marL="0" indent="0" algn="ctr">
              <a:buNone/>
            </a:pPr>
            <a:r>
              <a:rPr lang="en-US" sz="5000" dirty="0"/>
              <a:t>Video Clip Quiz</a:t>
            </a:r>
          </a:p>
        </p:txBody>
      </p:sp>
    </p:spTree>
    <p:extLst>
      <p:ext uri="{BB962C8B-B14F-4D97-AF65-F5344CB8AC3E}">
        <p14:creationId xmlns:p14="http://schemas.microsoft.com/office/powerpoint/2010/main" val="252707599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9" name="Rectangle 8">
            <a:extLst>
              <a:ext uri="{FF2B5EF4-FFF2-40B4-BE49-F238E27FC236}">
                <a16:creationId xmlns:a16="http://schemas.microsoft.com/office/drawing/2014/main" id="{E906F54D-04EF-4345-A564-7A7B57B6CEB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50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4" name="Picture 3" descr="Overlapping blue and white rays">
            <a:extLst>
              <a:ext uri="{FF2B5EF4-FFF2-40B4-BE49-F238E27FC236}">
                <a16:creationId xmlns:a16="http://schemas.microsoft.com/office/drawing/2014/main" id="{E5B264F8-E231-4E86-9FF3-93D6BB1E122D}"/>
              </a:ext>
            </a:extLst>
          </p:cNvPr>
          <p:cNvPicPr>
            <a:picLocks noChangeAspect="1"/>
          </p:cNvPicPr>
          <p:nvPr/>
        </p:nvPicPr>
        <p:blipFill rotWithShape="1">
          <a:blip r:embed="rId2" cstate="hq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20" y="10"/>
            <a:ext cx="12191980" cy="6857990"/>
          </a:xfrm>
          <a:prstGeom prst="rect">
            <a:avLst/>
          </a:prstGeom>
        </p:spPr>
      </p:pic>
      <p:sp useBgFill="1">
        <p:nvSpPr>
          <p:cNvPr id="11" name="Rectangle 10">
            <a:extLst>
              <a:ext uri="{FF2B5EF4-FFF2-40B4-BE49-F238E27FC236}">
                <a16:creationId xmlns:a16="http://schemas.microsoft.com/office/drawing/2014/main" id="{4A63FA5D-402E-473D-AF05-018BE28B22F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762000" y="762003"/>
            <a:ext cx="10667999" cy="5333994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4DE6C39B-7A8B-964F-90A1-70C293278825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443036" y="995364"/>
            <a:ext cx="9305926" cy="733424"/>
          </a:xfrm>
        </p:spPr>
        <p:txBody>
          <a:bodyPr anchor="t">
            <a:noAutofit/>
          </a:bodyPr>
          <a:lstStyle/>
          <a:p>
            <a:pPr algn="ctr"/>
            <a:r>
              <a:rPr lang="en-US" sz="4500" dirty="0"/>
              <a:t>Parenting styles</a:t>
            </a:r>
          </a:p>
        </p:txBody>
      </p:sp>
      <p:cxnSp>
        <p:nvCxnSpPr>
          <p:cNvPr id="13" name="Straight Connector 12">
            <a:extLst>
              <a:ext uri="{FF2B5EF4-FFF2-40B4-BE49-F238E27FC236}">
                <a16:creationId xmlns:a16="http://schemas.microsoft.com/office/drawing/2014/main" id="{B20D3D82-8B25-4DD9-9924-4CEAD450CD2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>
            <a:off x="1631206" y="4572000"/>
            <a:ext cx="971155" cy="0"/>
          </a:xfrm>
          <a:prstGeom prst="line">
            <a:avLst/>
          </a:prstGeom>
          <a:ln w="317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" name="Rectangle 7">
            <a:extLst>
              <a:ext uri="{FF2B5EF4-FFF2-40B4-BE49-F238E27FC236}">
                <a16:creationId xmlns:a16="http://schemas.microsoft.com/office/drawing/2014/main" id="{96990EAE-6DAA-3945-A317-25B4D942A9D6}"/>
              </a:ext>
            </a:extLst>
          </p:cNvPr>
          <p:cNvSpPr/>
          <p:nvPr/>
        </p:nvSpPr>
        <p:spPr>
          <a:xfrm>
            <a:off x="1631206" y="4429125"/>
            <a:ext cx="971155" cy="271463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B3F7CFF4-32C9-BB4D-9B6F-F64C42DB9DE3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3304382" y="3984422"/>
            <a:ext cx="5545895" cy="1996639"/>
          </a:xfrm>
        </p:spPr>
        <p:txBody>
          <a:bodyPr>
            <a:normAutofit fontScale="62500" lnSpcReduction="20000"/>
          </a:bodyPr>
          <a:lstStyle/>
          <a:p>
            <a:pPr marL="285750" indent="-285750">
              <a:buFont typeface="Wingdings" pitchFamily="2" charset="2"/>
              <a:buChar char="§"/>
            </a:pPr>
            <a:r>
              <a:rPr lang="en-US" sz="3500" dirty="0"/>
              <a:t>Parental Warmth</a:t>
            </a:r>
          </a:p>
          <a:p>
            <a:pPr marL="742950" lvl="1" indent="-285750" algn="l">
              <a:buFont typeface="Wingdings" pitchFamily="2" charset="2"/>
              <a:buChar char="§"/>
            </a:pPr>
            <a:r>
              <a:rPr lang="en-US" sz="2500" b="0" dirty="0"/>
              <a:t>Acceptance/Responsiveness: support, affection, &amp; encouragement</a:t>
            </a:r>
            <a:endParaRPr lang="en-US" sz="2500" dirty="0"/>
          </a:p>
          <a:p>
            <a:pPr marL="285750" indent="-285750">
              <a:buFont typeface="Wingdings" pitchFamily="2" charset="2"/>
              <a:buChar char="§"/>
            </a:pPr>
            <a:r>
              <a:rPr lang="en-US" sz="3500" dirty="0"/>
              <a:t>Parental Control</a:t>
            </a:r>
          </a:p>
          <a:p>
            <a:pPr marL="742950" lvl="1" indent="-285750" algn="l">
              <a:buFont typeface="Wingdings" pitchFamily="2" charset="2"/>
              <a:buChar char="§"/>
            </a:pPr>
            <a:r>
              <a:rPr lang="en-US" sz="2500" b="0" dirty="0"/>
              <a:t>Demandingness: monitored, disciplined, &amp; regulated </a:t>
            </a:r>
          </a:p>
        </p:txBody>
      </p:sp>
      <p:pic>
        <p:nvPicPr>
          <p:cNvPr id="1026" name="Picture 2" descr="Why Parenting Style is important to a child&amp;#39;s wellbeing | Psychology">
            <a:extLst>
              <a:ext uri="{FF2B5EF4-FFF2-40B4-BE49-F238E27FC236}">
                <a16:creationId xmlns:a16="http://schemas.microsoft.com/office/drawing/2014/main" id="{917A73CE-E2EE-324F-838D-2A90CEF46710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3190081" y="1756745"/>
            <a:ext cx="5811836" cy="409711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81748869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9" name="Rectangle 8">
            <a:extLst>
              <a:ext uri="{FF2B5EF4-FFF2-40B4-BE49-F238E27FC236}">
                <a16:creationId xmlns:a16="http://schemas.microsoft.com/office/drawing/2014/main" id="{E906F54D-04EF-4345-A564-7A7B57B6CEB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50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4" name="Picture 3" descr="Overlapping blue and white rays">
            <a:extLst>
              <a:ext uri="{FF2B5EF4-FFF2-40B4-BE49-F238E27FC236}">
                <a16:creationId xmlns:a16="http://schemas.microsoft.com/office/drawing/2014/main" id="{E5B264F8-E231-4E86-9FF3-93D6BB1E122D}"/>
              </a:ext>
            </a:extLst>
          </p:cNvPr>
          <p:cNvPicPr>
            <a:picLocks noChangeAspect="1"/>
          </p:cNvPicPr>
          <p:nvPr/>
        </p:nvPicPr>
        <p:blipFill rotWithShape="1">
          <a:blip r:embed="rId2" cstate="hq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20" y="10"/>
            <a:ext cx="12191980" cy="6857990"/>
          </a:xfrm>
          <a:prstGeom prst="rect">
            <a:avLst/>
          </a:prstGeom>
        </p:spPr>
      </p:pic>
      <p:sp useBgFill="1">
        <p:nvSpPr>
          <p:cNvPr id="11" name="Rectangle 10">
            <a:extLst>
              <a:ext uri="{FF2B5EF4-FFF2-40B4-BE49-F238E27FC236}">
                <a16:creationId xmlns:a16="http://schemas.microsoft.com/office/drawing/2014/main" id="{4A63FA5D-402E-473D-AF05-018BE28B22F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762000" y="762003"/>
            <a:ext cx="10667999" cy="5333994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4DE6C39B-7A8B-964F-90A1-70C293278825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443036" y="995364"/>
            <a:ext cx="9305926" cy="733424"/>
          </a:xfrm>
        </p:spPr>
        <p:txBody>
          <a:bodyPr anchor="t">
            <a:noAutofit/>
          </a:bodyPr>
          <a:lstStyle/>
          <a:p>
            <a:pPr algn="ctr"/>
            <a:r>
              <a:rPr lang="en-US" sz="4500" dirty="0"/>
              <a:t>Parenting styles</a:t>
            </a:r>
          </a:p>
        </p:txBody>
      </p:sp>
      <p:cxnSp>
        <p:nvCxnSpPr>
          <p:cNvPr id="13" name="Straight Connector 12">
            <a:extLst>
              <a:ext uri="{FF2B5EF4-FFF2-40B4-BE49-F238E27FC236}">
                <a16:creationId xmlns:a16="http://schemas.microsoft.com/office/drawing/2014/main" id="{B20D3D82-8B25-4DD9-9924-4CEAD450CD2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>
            <a:off x="1631206" y="4572000"/>
            <a:ext cx="971155" cy="0"/>
          </a:xfrm>
          <a:prstGeom prst="line">
            <a:avLst/>
          </a:prstGeom>
          <a:ln w="317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" name="Rectangle 7">
            <a:extLst>
              <a:ext uri="{FF2B5EF4-FFF2-40B4-BE49-F238E27FC236}">
                <a16:creationId xmlns:a16="http://schemas.microsoft.com/office/drawing/2014/main" id="{96990EAE-6DAA-3945-A317-25B4D942A9D6}"/>
              </a:ext>
            </a:extLst>
          </p:cNvPr>
          <p:cNvSpPr/>
          <p:nvPr/>
        </p:nvSpPr>
        <p:spPr>
          <a:xfrm>
            <a:off x="1631206" y="4429125"/>
            <a:ext cx="971155" cy="271463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B3F7CFF4-32C9-BB4D-9B6F-F64C42DB9DE3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3304382" y="3984422"/>
            <a:ext cx="5545895" cy="1996639"/>
          </a:xfrm>
        </p:spPr>
        <p:txBody>
          <a:bodyPr>
            <a:normAutofit fontScale="62500" lnSpcReduction="20000"/>
          </a:bodyPr>
          <a:lstStyle/>
          <a:p>
            <a:pPr marL="285750" indent="-285750">
              <a:buFont typeface="Wingdings" pitchFamily="2" charset="2"/>
              <a:buChar char="§"/>
            </a:pPr>
            <a:r>
              <a:rPr lang="en-US" sz="3500" dirty="0"/>
              <a:t>Parental Warmth</a:t>
            </a:r>
          </a:p>
          <a:p>
            <a:pPr marL="742950" lvl="1" indent="-285750" algn="l">
              <a:buFont typeface="Wingdings" pitchFamily="2" charset="2"/>
              <a:buChar char="§"/>
            </a:pPr>
            <a:r>
              <a:rPr lang="en-US" sz="2500" b="0" dirty="0"/>
              <a:t>Acceptance/Responsiveness: support, affection, &amp; encouragement</a:t>
            </a:r>
            <a:endParaRPr lang="en-US" sz="2500" dirty="0"/>
          </a:p>
          <a:p>
            <a:pPr marL="285750" indent="-285750">
              <a:buFont typeface="Wingdings" pitchFamily="2" charset="2"/>
              <a:buChar char="§"/>
            </a:pPr>
            <a:r>
              <a:rPr lang="en-US" sz="3500" dirty="0"/>
              <a:t>Parental Control</a:t>
            </a:r>
          </a:p>
          <a:p>
            <a:pPr marL="742950" lvl="1" indent="-285750" algn="l">
              <a:buFont typeface="Wingdings" pitchFamily="2" charset="2"/>
              <a:buChar char="§"/>
            </a:pPr>
            <a:r>
              <a:rPr lang="en-US" sz="2500" b="0" dirty="0"/>
              <a:t>Demandingness: monitored, disciplined, &amp; regulated </a:t>
            </a:r>
          </a:p>
        </p:txBody>
      </p:sp>
      <p:pic>
        <p:nvPicPr>
          <p:cNvPr id="1026" name="Picture 2" descr="Why Parenting Style is important to a child&amp;#39;s wellbeing | Psychology">
            <a:extLst>
              <a:ext uri="{FF2B5EF4-FFF2-40B4-BE49-F238E27FC236}">
                <a16:creationId xmlns:a16="http://schemas.microsoft.com/office/drawing/2014/main" id="{917A73CE-E2EE-324F-838D-2A90CEF46710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3190081" y="1756745"/>
            <a:ext cx="5811836" cy="409711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4" name="Picture 13">
            <a:extLst>
              <a:ext uri="{FF2B5EF4-FFF2-40B4-BE49-F238E27FC236}">
                <a16:creationId xmlns:a16="http://schemas.microsoft.com/office/drawing/2014/main" id="{64AA450C-3387-DE4B-9536-3DBACBB64EE2}"/>
              </a:ext>
            </a:extLst>
          </p:cNvPr>
          <p:cNvPicPr>
            <a:picLocks noChangeAspect="1"/>
          </p:cNvPicPr>
          <p:nvPr/>
        </p:nvPicPr>
        <p:blipFill>
          <a:blip r:embed="rId4" cstate="hq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6964664" y="4564855"/>
            <a:ext cx="1612169" cy="90628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6288846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9" name="Rectangle 8">
            <a:extLst>
              <a:ext uri="{FF2B5EF4-FFF2-40B4-BE49-F238E27FC236}">
                <a16:creationId xmlns:a16="http://schemas.microsoft.com/office/drawing/2014/main" id="{E906F54D-04EF-4345-A564-7A7B57B6CEB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50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4" name="Picture 3" descr="Overlapping blue and white rays">
            <a:extLst>
              <a:ext uri="{FF2B5EF4-FFF2-40B4-BE49-F238E27FC236}">
                <a16:creationId xmlns:a16="http://schemas.microsoft.com/office/drawing/2014/main" id="{E5B264F8-E231-4E86-9FF3-93D6BB1E122D}"/>
              </a:ext>
            </a:extLst>
          </p:cNvPr>
          <p:cNvPicPr>
            <a:picLocks noChangeAspect="1"/>
          </p:cNvPicPr>
          <p:nvPr/>
        </p:nvPicPr>
        <p:blipFill rotWithShape="1">
          <a:blip r:embed="rId2" cstate="hq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20" y="10"/>
            <a:ext cx="12191980" cy="6857990"/>
          </a:xfrm>
          <a:prstGeom prst="rect">
            <a:avLst/>
          </a:prstGeom>
        </p:spPr>
      </p:pic>
      <p:sp useBgFill="1">
        <p:nvSpPr>
          <p:cNvPr id="11" name="Rectangle 10">
            <a:extLst>
              <a:ext uri="{FF2B5EF4-FFF2-40B4-BE49-F238E27FC236}">
                <a16:creationId xmlns:a16="http://schemas.microsoft.com/office/drawing/2014/main" id="{4A63FA5D-402E-473D-AF05-018BE28B22F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762000" y="762003"/>
            <a:ext cx="10667999" cy="5333994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4DE6C39B-7A8B-964F-90A1-70C293278825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443036" y="995364"/>
            <a:ext cx="9305926" cy="733424"/>
          </a:xfrm>
        </p:spPr>
        <p:txBody>
          <a:bodyPr anchor="t">
            <a:noAutofit/>
          </a:bodyPr>
          <a:lstStyle/>
          <a:p>
            <a:pPr algn="ctr"/>
            <a:r>
              <a:rPr lang="en-US" sz="4500" dirty="0"/>
              <a:t>Parenting styles</a:t>
            </a:r>
          </a:p>
        </p:txBody>
      </p:sp>
      <p:cxnSp>
        <p:nvCxnSpPr>
          <p:cNvPr id="13" name="Straight Connector 12">
            <a:extLst>
              <a:ext uri="{FF2B5EF4-FFF2-40B4-BE49-F238E27FC236}">
                <a16:creationId xmlns:a16="http://schemas.microsoft.com/office/drawing/2014/main" id="{B20D3D82-8B25-4DD9-9924-4CEAD450CD2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>
            <a:off x="1631206" y="4572000"/>
            <a:ext cx="971155" cy="0"/>
          </a:xfrm>
          <a:prstGeom prst="line">
            <a:avLst/>
          </a:prstGeom>
          <a:ln w="317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" name="Rectangle 7">
            <a:extLst>
              <a:ext uri="{FF2B5EF4-FFF2-40B4-BE49-F238E27FC236}">
                <a16:creationId xmlns:a16="http://schemas.microsoft.com/office/drawing/2014/main" id="{96990EAE-6DAA-3945-A317-25B4D942A9D6}"/>
              </a:ext>
            </a:extLst>
          </p:cNvPr>
          <p:cNvSpPr/>
          <p:nvPr/>
        </p:nvSpPr>
        <p:spPr>
          <a:xfrm>
            <a:off x="1631206" y="4429125"/>
            <a:ext cx="971155" cy="271463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B3F7CFF4-32C9-BB4D-9B6F-F64C42DB9DE3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3304382" y="3984422"/>
            <a:ext cx="5545895" cy="1996639"/>
          </a:xfrm>
        </p:spPr>
        <p:txBody>
          <a:bodyPr>
            <a:normAutofit fontScale="62500" lnSpcReduction="20000"/>
          </a:bodyPr>
          <a:lstStyle/>
          <a:p>
            <a:pPr marL="285750" indent="-285750">
              <a:buFont typeface="Wingdings" pitchFamily="2" charset="2"/>
              <a:buChar char="§"/>
            </a:pPr>
            <a:r>
              <a:rPr lang="en-US" sz="3500" dirty="0"/>
              <a:t>Parental Warmth</a:t>
            </a:r>
          </a:p>
          <a:p>
            <a:pPr marL="742950" lvl="1" indent="-285750" algn="l">
              <a:buFont typeface="Wingdings" pitchFamily="2" charset="2"/>
              <a:buChar char="§"/>
            </a:pPr>
            <a:r>
              <a:rPr lang="en-US" sz="2500" b="0" dirty="0"/>
              <a:t>Acceptance/Responsiveness: support, affection, &amp; encouragement</a:t>
            </a:r>
            <a:endParaRPr lang="en-US" sz="2500" dirty="0"/>
          </a:p>
          <a:p>
            <a:pPr marL="285750" indent="-285750">
              <a:buFont typeface="Wingdings" pitchFamily="2" charset="2"/>
              <a:buChar char="§"/>
            </a:pPr>
            <a:r>
              <a:rPr lang="en-US" sz="3500" dirty="0"/>
              <a:t>Parental Control</a:t>
            </a:r>
          </a:p>
          <a:p>
            <a:pPr marL="742950" lvl="1" indent="-285750" algn="l">
              <a:buFont typeface="Wingdings" pitchFamily="2" charset="2"/>
              <a:buChar char="§"/>
            </a:pPr>
            <a:r>
              <a:rPr lang="en-US" sz="2500" b="0" dirty="0"/>
              <a:t>Demandingness: monitored, disciplined, &amp; regulated </a:t>
            </a:r>
          </a:p>
        </p:txBody>
      </p:sp>
      <p:pic>
        <p:nvPicPr>
          <p:cNvPr id="1026" name="Picture 2" descr="Why Parenting Style is important to a child&amp;#39;s wellbeing | Psychology">
            <a:extLst>
              <a:ext uri="{FF2B5EF4-FFF2-40B4-BE49-F238E27FC236}">
                <a16:creationId xmlns:a16="http://schemas.microsoft.com/office/drawing/2014/main" id="{917A73CE-E2EE-324F-838D-2A90CEF46710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3190081" y="1756745"/>
            <a:ext cx="5811836" cy="409711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" name="Picture 9" descr="A picture containing text, mask&#10;&#10;Description automatically generated">
            <a:extLst>
              <a:ext uri="{FF2B5EF4-FFF2-40B4-BE49-F238E27FC236}">
                <a16:creationId xmlns:a16="http://schemas.microsoft.com/office/drawing/2014/main" id="{64768311-E60A-974D-A070-8D2FFE8A2F28}"/>
              </a:ext>
            </a:extLst>
          </p:cNvPr>
          <p:cNvPicPr>
            <a:picLocks noChangeAspect="1"/>
          </p:cNvPicPr>
          <p:nvPr/>
        </p:nvPicPr>
        <p:blipFill>
          <a:blip r:embed="rId4" cstate="hq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6964664" y="3352675"/>
            <a:ext cx="1612169" cy="905256"/>
          </a:xfrm>
          <a:prstGeom prst="rect">
            <a:avLst/>
          </a:prstGeom>
        </p:spPr>
      </p:pic>
      <p:pic>
        <p:nvPicPr>
          <p:cNvPr id="14" name="Picture 13">
            <a:extLst>
              <a:ext uri="{FF2B5EF4-FFF2-40B4-BE49-F238E27FC236}">
                <a16:creationId xmlns:a16="http://schemas.microsoft.com/office/drawing/2014/main" id="{64AA450C-3387-DE4B-9536-3DBACBB64EE2}"/>
              </a:ext>
            </a:extLst>
          </p:cNvPr>
          <p:cNvPicPr>
            <a:picLocks noChangeAspect="1"/>
          </p:cNvPicPr>
          <p:nvPr/>
        </p:nvPicPr>
        <p:blipFill>
          <a:blip r:embed="rId5" cstate="hq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6964664" y="4564855"/>
            <a:ext cx="1612169" cy="90628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64670298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9" name="Rectangle 8">
            <a:extLst>
              <a:ext uri="{FF2B5EF4-FFF2-40B4-BE49-F238E27FC236}">
                <a16:creationId xmlns:a16="http://schemas.microsoft.com/office/drawing/2014/main" id="{E906F54D-04EF-4345-A564-7A7B57B6CEB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50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4" name="Picture 3" descr="Overlapping blue and white rays">
            <a:extLst>
              <a:ext uri="{FF2B5EF4-FFF2-40B4-BE49-F238E27FC236}">
                <a16:creationId xmlns:a16="http://schemas.microsoft.com/office/drawing/2014/main" id="{E5B264F8-E231-4E86-9FF3-93D6BB1E122D}"/>
              </a:ext>
            </a:extLst>
          </p:cNvPr>
          <p:cNvPicPr>
            <a:picLocks noChangeAspect="1"/>
          </p:cNvPicPr>
          <p:nvPr/>
        </p:nvPicPr>
        <p:blipFill rotWithShape="1">
          <a:blip r:embed="rId2" cstate="hq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20" y="10"/>
            <a:ext cx="12191980" cy="6857990"/>
          </a:xfrm>
          <a:prstGeom prst="rect">
            <a:avLst/>
          </a:prstGeom>
        </p:spPr>
      </p:pic>
      <p:sp useBgFill="1">
        <p:nvSpPr>
          <p:cNvPr id="11" name="Rectangle 10">
            <a:extLst>
              <a:ext uri="{FF2B5EF4-FFF2-40B4-BE49-F238E27FC236}">
                <a16:creationId xmlns:a16="http://schemas.microsoft.com/office/drawing/2014/main" id="{4A63FA5D-402E-473D-AF05-018BE28B22F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762000" y="762003"/>
            <a:ext cx="10667999" cy="5333994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4DE6C39B-7A8B-964F-90A1-70C293278825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443036" y="995364"/>
            <a:ext cx="9305926" cy="733424"/>
          </a:xfrm>
        </p:spPr>
        <p:txBody>
          <a:bodyPr anchor="t">
            <a:noAutofit/>
          </a:bodyPr>
          <a:lstStyle/>
          <a:p>
            <a:pPr algn="ctr"/>
            <a:r>
              <a:rPr lang="en-US" sz="4500" dirty="0"/>
              <a:t>Parenting styles</a:t>
            </a:r>
          </a:p>
        </p:txBody>
      </p:sp>
      <p:cxnSp>
        <p:nvCxnSpPr>
          <p:cNvPr id="13" name="Straight Connector 12">
            <a:extLst>
              <a:ext uri="{FF2B5EF4-FFF2-40B4-BE49-F238E27FC236}">
                <a16:creationId xmlns:a16="http://schemas.microsoft.com/office/drawing/2014/main" id="{B20D3D82-8B25-4DD9-9924-4CEAD450CD2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>
            <a:off x="1631206" y="4572000"/>
            <a:ext cx="971155" cy="0"/>
          </a:xfrm>
          <a:prstGeom prst="line">
            <a:avLst/>
          </a:prstGeom>
          <a:ln w="317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" name="Rectangle 7">
            <a:extLst>
              <a:ext uri="{FF2B5EF4-FFF2-40B4-BE49-F238E27FC236}">
                <a16:creationId xmlns:a16="http://schemas.microsoft.com/office/drawing/2014/main" id="{96990EAE-6DAA-3945-A317-25B4D942A9D6}"/>
              </a:ext>
            </a:extLst>
          </p:cNvPr>
          <p:cNvSpPr/>
          <p:nvPr/>
        </p:nvSpPr>
        <p:spPr>
          <a:xfrm>
            <a:off x="1631206" y="4429125"/>
            <a:ext cx="971155" cy="271463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B3F7CFF4-32C9-BB4D-9B6F-F64C42DB9DE3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3304382" y="3984422"/>
            <a:ext cx="5545895" cy="1996639"/>
          </a:xfrm>
        </p:spPr>
        <p:txBody>
          <a:bodyPr>
            <a:normAutofit fontScale="62500" lnSpcReduction="20000"/>
          </a:bodyPr>
          <a:lstStyle/>
          <a:p>
            <a:pPr marL="285750" indent="-285750">
              <a:buFont typeface="Wingdings" pitchFamily="2" charset="2"/>
              <a:buChar char="§"/>
            </a:pPr>
            <a:r>
              <a:rPr lang="en-US" sz="3500" dirty="0"/>
              <a:t>Parental Warmth</a:t>
            </a:r>
          </a:p>
          <a:p>
            <a:pPr marL="742950" lvl="1" indent="-285750" algn="l">
              <a:buFont typeface="Wingdings" pitchFamily="2" charset="2"/>
              <a:buChar char="§"/>
            </a:pPr>
            <a:r>
              <a:rPr lang="en-US" sz="2500" b="0" dirty="0"/>
              <a:t>Acceptance/Responsiveness: support, affection, &amp; encouragement</a:t>
            </a:r>
            <a:endParaRPr lang="en-US" sz="2500" dirty="0"/>
          </a:p>
          <a:p>
            <a:pPr marL="285750" indent="-285750">
              <a:buFont typeface="Wingdings" pitchFamily="2" charset="2"/>
              <a:buChar char="§"/>
            </a:pPr>
            <a:r>
              <a:rPr lang="en-US" sz="3500" dirty="0"/>
              <a:t>Parental Control</a:t>
            </a:r>
          </a:p>
          <a:p>
            <a:pPr marL="742950" lvl="1" indent="-285750" algn="l">
              <a:buFont typeface="Wingdings" pitchFamily="2" charset="2"/>
              <a:buChar char="§"/>
            </a:pPr>
            <a:r>
              <a:rPr lang="en-US" sz="2500" b="0" dirty="0"/>
              <a:t>Demandingness: monitored, disciplined, &amp; regulated </a:t>
            </a:r>
          </a:p>
        </p:txBody>
      </p:sp>
      <p:pic>
        <p:nvPicPr>
          <p:cNvPr id="1026" name="Picture 2" descr="Why Parenting Style is important to a child&amp;#39;s wellbeing | Psychology">
            <a:extLst>
              <a:ext uri="{FF2B5EF4-FFF2-40B4-BE49-F238E27FC236}">
                <a16:creationId xmlns:a16="http://schemas.microsoft.com/office/drawing/2014/main" id="{917A73CE-E2EE-324F-838D-2A90CEF46710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3190081" y="1756745"/>
            <a:ext cx="5811836" cy="409711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6" name="Picture 5" descr="A picture containing person, indoor, person, posing&#10;&#10;Description automatically generated">
            <a:extLst>
              <a:ext uri="{FF2B5EF4-FFF2-40B4-BE49-F238E27FC236}">
                <a16:creationId xmlns:a16="http://schemas.microsoft.com/office/drawing/2014/main" id="{201319B9-65FF-D545-9731-17F20902892E}"/>
              </a:ext>
            </a:extLst>
          </p:cNvPr>
          <p:cNvPicPr>
            <a:picLocks noChangeAspect="1"/>
          </p:cNvPicPr>
          <p:nvPr/>
        </p:nvPicPr>
        <p:blipFill>
          <a:blip r:embed="rId4" cstate="hq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5202622" y="3435934"/>
            <a:ext cx="1481958" cy="741654"/>
          </a:xfrm>
          <a:prstGeom prst="rect">
            <a:avLst/>
          </a:prstGeom>
        </p:spPr>
      </p:pic>
      <p:pic>
        <p:nvPicPr>
          <p:cNvPr id="10" name="Picture 9" descr="A picture containing text, mask&#10;&#10;Description automatically generated">
            <a:extLst>
              <a:ext uri="{FF2B5EF4-FFF2-40B4-BE49-F238E27FC236}">
                <a16:creationId xmlns:a16="http://schemas.microsoft.com/office/drawing/2014/main" id="{64768311-E60A-974D-A070-8D2FFE8A2F28}"/>
              </a:ext>
            </a:extLst>
          </p:cNvPr>
          <p:cNvPicPr>
            <a:picLocks noChangeAspect="1"/>
          </p:cNvPicPr>
          <p:nvPr/>
        </p:nvPicPr>
        <p:blipFill>
          <a:blip r:embed="rId5" cstate="hq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6964664" y="3352675"/>
            <a:ext cx="1612169" cy="905256"/>
          </a:xfrm>
          <a:prstGeom prst="rect">
            <a:avLst/>
          </a:prstGeom>
        </p:spPr>
      </p:pic>
      <p:pic>
        <p:nvPicPr>
          <p:cNvPr id="14" name="Picture 13">
            <a:extLst>
              <a:ext uri="{FF2B5EF4-FFF2-40B4-BE49-F238E27FC236}">
                <a16:creationId xmlns:a16="http://schemas.microsoft.com/office/drawing/2014/main" id="{64AA450C-3387-DE4B-9536-3DBACBB64EE2}"/>
              </a:ext>
            </a:extLst>
          </p:cNvPr>
          <p:cNvPicPr>
            <a:picLocks noChangeAspect="1"/>
          </p:cNvPicPr>
          <p:nvPr/>
        </p:nvPicPr>
        <p:blipFill>
          <a:blip r:embed="rId6" cstate="hq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6964664" y="4564855"/>
            <a:ext cx="1612169" cy="90628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09849388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8" name="Rectangle 17">
            <a:extLst>
              <a:ext uri="{FF2B5EF4-FFF2-40B4-BE49-F238E27FC236}">
                <a16:creationId xmlns:a16="http://schemas.microsoft.com/office/drawing/2014/main" id="{E906F54D-04EF-4345-A564-7A7B57B6CEB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50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0" name="Rectangle 19">
            <a:extLst>
              <a:ext uri="{FF2B5EF4-FFF2-40B4-BE49-F238E27FC236}">
                <a16:creationId xmlns:a16="http://schemas.microsoft.com/office/drawing/2014/main" id="{42D72763-8D2E-477E-ADFD-28E96A52FD6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tx1"/>
          </a:solidFill>
          <a:ln w="12700" cap="flat" cmpd="sng" algn="ctr">
            <a:noFill/>
            <a:prstDash val="solid"/>
            <a:miter lim="800000"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 useBgFill="1">
        <p:nvSpPr>
          <p:cNvPr id="22" name="Rectangle 21">
            <a:extLst>
              <a:ext uri="{FF2B5EF4-FFF2-40B4-BE49-F238E27FC236}">
                <a16:creationId xmlns:a16="http://schemas.microsoft.com/office/drawing/2014/main" id="{4A63FA5D-402E-473D-AF05-018BE28B22F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762001" y="762001"/>
            <a:ext cx="6095999" cy="5333999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4DE6C39B-7A8B-964F-90A1-70C293278825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755694" y="898432"/>
            <a:ext cx="6102306" cy="1092200"/>
          </a:xfrm>
        </p:spPr>
        <p:txBody>
          <a:bodyPr anchor="t">
            <a:noAutofit/>
          </a:bodyPr>
          <a:lstStyle/>
          <a:p>
            <a:r>
              <a:rPr lang="en-US" sz="4000" dirty="0"/>
              <a:t>Why Authoritative Parenting is best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B3F7CFF4-32C9-BB4D-9B6F-F64C42DB9DE3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341512" y="2308496"/>
            <a:ext cx="6201178" cy="3889468"/>
          </a:xfrm>
        </p:spPr>
        <p:txBody>
          <a:bodyPr>
            <a:noAutofit/>
          </a:bodyPr>
          <a:lstStyle/>
          <a:p>
            <a:pPr marL="742950" lvl="1" indent="-285750" algn="l">
              <a:buFont typeface="Wingdings" pitchFamily="2" charset="2"/>
              <a:buChar char="§"/>
            </a:pPr>
            <a:r>
              <a:rPr lang="en-US" sz="2500" b="0" dirty="0"/>
              <a:t>Most positive child outcomes</a:t>
            </a:r>
          </a:p>
          <a:p>
            <a:pPr marL="742950" lvl="1" indent="-285750" algn="l">
              <a:buFont typeface="Wingdings" pitchFamily="2" charset="2"/>
              <a:buChar char="§"/>
            </a:pPr>
            <a:r>
              <a:rPr lang="en-US" sz="2500" b="0" dirty="0"/>
              <a:t>Children tend to be curious, self-confident, and well behaved</a:t>
            </a:r>
          </a:p>
          <a:p>
            <a:pPr marL="742950" lvl="1" indent="-285750" algn="l">
              <a:buFont typeface="Wingdings" pitchFamily="2" charset="2"/>
              <a:buChar char="§"/>
            </a:pPr>
            <a:r>
              <a:rPr lang="en-US" sz="2500" b="0" dirty="0"/>
              <a:t>Performs well in school, popular with peers, high self-esteem</a:t>
            </a:r>
          </a:p>
          <a:p>
            <a:pPr marL="742950" lvl="1" indent="-285750" algn="l">
              <a:buFont typeface="Wingdings" pitchFamily="2" charset="2"/>
              <a:buChar char="§"/>
            </a:pPr>
            <a:r>
              <a:rPr lang="en-US" sz="2500" b="0" dirty="0"/>
              <a:t>Low likelihood of engaging in problem behaviors (drug use)</a:t>
            </a:r>
          </a:p>
        </p:txBody>
      </p:sp>
      <p:pic>
        <p:nvPicPr>
          <p:cNvPr id="4" name="Picture 3" descr="Overlapping blue and white rays">
            <a:extLst>
              <a:ext uri="{FF2B5EF4-FFF2-40B4-BE49-F238E27FC236}">
                <a16:creationId xmlns:a16="http://schemas.microsoft.com/office/drawing/2014/main" id="{E5B264F8-E231-4E86-9FF3-93D6BB1E122D}"/>
              </a:ext>
            </a:extLst>
          </p:cNvPr>
          <p:cNvPicPr>
            <a:picLocks noChangeAspect="1"/>
          </p:cNvPicPr>
          <p:nvPr/>
        </p:nvPicPr>
        <p:blipFill rotWithShape="1">
          <a:blip r:embed="rId2" cstate="hq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6542690" y="762001"/>
            <a:ext cx="4893616" cy="5333997"/>
          </a:xfrm>
          <a:prstGeom prst="rect">
            <a:avLst/>
          </a:prstGeom>
        </p:spPr>
      </p:pic>
      <p:cxnSp>
        <p:nvCxnSpPr>
          <p:cNvPr id="24" name="Straight Connector 23">
            <a:extLst>
              <a:ext uri="{FF2B5EF4-FFF2-40B4-BE49-F238E27FC236}">
                <a16:creationId xmlns:a16="http://schemas.microsoft.com/office/drawing/2014/main" id="{B20D3D82-8B25-4DD9-9924-4CEAD450CD2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>
            <a:off x="1631206" y="4572000"/>
            <a:ext cx="971155" cy="0"/>
          </a:xfrm>
          <a:prstGeom prst="line">
            <a:avLst/>
          </a:prstGeom>
          <a:ln w="31750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6" name="Picture 5" descr="A picture containing text, vector graphics, toy&#10;&#10;Description automatically generated">
            <a:extLst>
              <a:ext uri="{FF2B5EF4-FFF2-40B4-BE49-F238E27FC236}">
                <a16:creationId xmlns:a16="http://schemas.microsoft.com/office/drawing/2014/main" id="{A6D56117-AF0A-0B42-BAF1-FB2DF64DA348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121753" y="1758495"/>
            <a:ext cx="3735489" cy="334100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55182621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8" name="Rectangle 17">
            <a:extLst>
              <a:ext uri="{FF2B5EF4-FFF2-40B4-BE49-F238E27FC236}">
                <a16:creationId xmlns:a16="http://schemas.microsoft.com/office/drawing/2014/main" id="{E906F54D-04EF-4345-A564-7A7B57B6CEB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50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0" name="Rectangle 19">
            <a:extLst>
              <a:ext uri="{FF2B5EF4-FFF2-40B4-BE49-F238E27FC236}">
                <a16:creationId xmlns:a16="http://schemas.microsoft.com/office/drawing/2014/main" id="{42D72763-8D2E-477E-ADFD-28E96A52FD6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tx1"/>
          </a:solidFill>
          <a:ln w="12700" cap="flat" cmpd="sng" algn="ctr">
            <a:noFill/>
            <a:prstDash val="solid"/>
            <a:miter lim="800000"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 useBgFill="1">
        <p:nvSpPr>
          <p:cNvPr id="22" name="Rectangle 21">
            <a:extLst>
              <a:ext uri="{FF2B5EF4-FFF2-40B4-BE49-F238E27FC236}">
                <a16:creationId xmlns:a16="http://schemas.microsoft.com/office/drawing/2014/main" id="{4A63FA5D-402E-473D-AF05-018BE28B22F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762001" y="762001"/>
            <a:ext cx="6095999" cy="5333999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4DE6C39B-7A8B-964F-90A1-70C293278825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755694" y="761999"/>
            <a:ext cx="6102306" cy="1092200"/>
          </a:xfrm>
        </p:spPr>
        <p:txBody>
          <a:bodyPr anchor="t">
            <a:noAutofit/>
          </a:bodyPr>
          <a:lstStyle/>
          <a:p>
            <a:r>
              <a:rPr lang="en-US" sz="4000" dirty="0"/>
              <a:t>Authoritarian Parenting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B3F7CFF4-32C9-BB4D-9B6F-F64C42DB9DE3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755694" y="2206529"/>
            <a:ext cx="6516488" cy="3889468"/>
          </a:xfrm>
        </p:spPr>
        <p:txBody>
          <a:bodyPr>
            <a:noAutofit/>
          </a:bodyPr>
          <a:lstStyle/>
          <a:p>
            <a:pPr marL="285750" indent="-285750">
              <a:buFont typeface="Wingdings" pitchFamily="2" charset="2"/>
              <a:buChar char="§"/>
            </a:pPr>
            <a:r>
              <a:rPr lang="en-US" sz="3500" dirty="0"/>
              <a:t>Negative Outcomes</a:t>
            </a:r>
          </a:p>
          <a:p>
            <a:pPr marL="742950" lvl="1" indent="-285750" algn="l">
              <a:buFont typeface="Wingdings" pitchFamily="2" charset="2"/>
              <a:buChar char="§"/>
            </a:pPr>
            <a:r>
              <a:rPr lang="en-US" sz="2500" b="0" dirty="0"/>
              <a:t>Anxious, easily upset, &amp; low self-confidence</a:t>
            </a:r>
          </a:p>
          <a:p>
            <a:pPr marL="742950" lvl="1" indent="-285750" algn="l">
              <a:buFont typeface="Wingdings" pitchFamily="2" charset="2"/>
              <a:buChar char="§"/>
            </a:pPr>
            <a:r>
              <a:rPr lang="en-US" sz="2500" b="0" dirty="0"/>
              <a:t>More likely to react with anger and aggression </a:t>
            </a:r>
          </a:p>
          <a:p>
            <a:pPr marL="742950" lvl="1" indent="-285750" algn="l">
              <a:buFont typeface="Wingdings" pitchFamily="2" charset="2"/>
              <a:buChar char="§"/>
            </a:pPr>
            <a:r>
              <a:rPr lang="en-US" sz="2500" b="0" dirty="0"/>
              <a:t>Higher risk of conduct problems, depression and anxiety</a:t>
            </a:r>
          </a:p>
        </p:txBody>
      </p:sp>
      <p:pic>
        <p:nvPicPr>
          <p:cNvPr id="4" name="Picture 3" descr="Overlapping blue and white rays">
            <a:extLst>
              <a:ext uri="{FF2B5EF4-FFF2-40B4-BE49-F238E27FC236}">
                <a16:creationId xmlns:a16="http://schemas.microsoft.com/office/drawing/2014/main" id="{E5B264F8-E231-4E86-9FF3-93D6BB1E122D}"/>
              </a:ext>
            </a:extLst>
          </p:cNvPr>
          <p:cNvPicPr>
            <a:picLocks noChangeAspect="1"/>
          </p:cNvPicPr>
          <p:nvPr/>
        </p:nvPicPr>
        <p:blipFill rotWithShape="1">
          <a:blip r:embed="rId2" cstate="hq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6542690" y="762001"/>
            <a:ext cx="4893616" cy="5333997"/>
          </a:xfrm>
          <a:prstGeom prst="rect">
            <a:avLst/>
          </a:prstGeom>
        </p:spPr>
      </p:pic>
      <p:cxnSp>
        <p:nvCxnSpPr>
          <p:cNvPr id="24" name="Straight Connector 23">
            <a:extLst>
              <a:ext uri="{FF2B5EF4-FFF2-40B4-BE49-F238E27FC236}">
                <a16:creationId xmlns:a16="http://schemas.microsoft.com/office/drawing/2014/main" id="{B20D3D82-8B25-4DD9-9924-4CEAD450CD2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>
            <a:off x="1631206" y="4572000"/>
            <a:ext cx="971155" cy="0"/>
          </a:xfrm>
          <a:prstGeom prst="line">
            <a:avLst/>
          </a:prstGeom>
          <a:ln w="31750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7" name="Picture 6" descr="Graphical user interface&#10;&#10;Description automatically generated">
            <a:extLst>
              <a:ext uri="{FF2B5EF4-FFF2-40B4-BE49-F238E27FC236}">
                <a16:creationId xmlns:a16="http://schemas.microsoft.com/office/drawing/2014/main" id="{F819AB9F-0A83-1A46-9670-640F69CD65FC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123681" y="1760219"/>
            <a:ext cx="3731633" cy="333756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88065222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8" name="Rectangle 17">
            <a:extLst>
              <a:ext uri="{FF2B5EF4-FFF2-40B4-BE49-F238E27FC236}">
                <a16:creationId xmlns:a16="http://schemas.microsoft.com/office/drawing/2014/main" id="{E906F54D-04EF-4345-A564-7A7B57B6CEB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50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0" name="Rectangle 19">
            <a:extLst>
              <a:ext uri="{FF2B5EF4-FFF2-40B4-BE49-F238E27FC236}">
                <a16:creationId xmlns:a16="http://schemas.microsoft.com/office/drawing/2014/main" id="{42D72763-8D2E-477E-ADFD-28E96A52FD6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tx1"/>
          </a:solidFill>
          <a:ln w="12700" cap="flat" cmpd="sng" algn="ctr">
            <a:noFill/>
            <a:prstDash val="solid"/>
            <a:miter lim="800000"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 useBgFill="1">
        <p:nvSpPr>
          <p:cNvPr id="22" name="Rectangle 21">
            <a:extLst>
              <a:ext uri="{FF2B5EF4-FFF2-40B4-BE49-F238E27FC236}">
                <a16:creationId xmlns:a16="http://schemas.microsoft.com/office/drawing/2014/main" id="{4A63FA5D-402E-473D-AF05-018BE28B22F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762001" y="762001"/>
            <a:ext cx="6095999" cy="5333999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4DE6C39B-7A8B-964F-90A1-70C293278825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755694" y="761999"/>
            <a:ext cx="6102306" cy="1092200"/>
          </a:xfrm>
        </p:spPr>
        <p:txBody>
          <a:bodyPr anchor="t">
            <a:noAutofit/>
          </a:bodyPr>
          <a:lstStyle/>
          <a:p>
            <a:r>
              <a:rPr lang="en-US" sz="4000" dirty="0"/>
              <a:t>Permissive Parenting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B3F7CFF4-32C9-BB4D-9B6F-F64C42DB9DE3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755694" y="2206529"/>
            <a:ext cx="5786996" cy="3889468"/>
          </a:xfrm>
        </p:spPr>
        <p:txBody>
          <a:bodyPr>
            <a:noAutofit/>
          </a:bodyPr>
          <a:lstStyle/>
          <a:p>
            <a:pPr marL="285750" indent="-285750">
              <a:buFont typeface="Wingdings" pitchFamily="2" charset="2"/>
              <a:buChar char="§"/>
            </a:pPr>
            <a:r>
              <a:rPr lang="en-US" sz="3500" dirty="0"/>
              <a:t>Negative Outcomes</a:t>
            </a:r>
          </a:p>
          <a:p>
            <a:pPr marL="742950" lvl="1" indent="-285750" algn="l">
              <a:buFont typeface="Wingdings" pitchFamily="2" charset="2"/>
              <a:buChar char="§"/>
            </a:pPr>
            <a:r>
              <a:rPr lang="en-US" sz="2500" b="0" dirty="0"/>
              <a:t>Impulsive, immature, disobedient </a:t>
            </a:r>
          </a:p>
          <a:p>
            <a:pPr marL="742950" lvl="1" indent="-285750" algn="l">
              <a:buFont typeface="Wingdings" pitchFamily="2" charset="2"/>
              <a:buChar char="§"/>
            </a:pPr>
            <a:r>
              <a:rPr lang="en-US" sz="2500" b="0" dirty="0"/>
              <a:t>Overly dependent &amp; low persistence</a:t>
            </a:r>
          </a:p>
          <a:p>
            <a:pPr marL="742950" lvl="1" indent="-285750" algn="l">
              <a:buFont typeface="Wingdings" pitchFamily="2" charset="2"/>
              <a:buChar char="§"/>
            </a:pPr>
            <a:r>
              <a:rPr lang="en-US" sz="2500" b="0" dirty="0"/>
              <a:t>Difficulties in school</a:t>
            </a:r>
          </a:p>
        </p:txBody>
      </p:sp>
      <p:pic>
        <p:nvPicPr>
          <p:cNvPr id="4" name="Picture 3" descr="Overlapping blue and white rays">
            <a:extLst>
              <a:ext uri="{FF2B5EF4-FFF2-40B4-BE49-F238E27FC236}">
                <a16:creationId xmlns:a16="http://schemas.microsoft.com/office/drawing/2014/main" id="{E5B264F8-E231-4E86-9FF3-93D6BB1E122D}"/>
              </a:ext>
            </a:extLst>
          </p:cNvPr>
          <p:cNvPicPr>
            <a:picLocks noChangeAspect="1"/>
          </p:cNvPicPr>
          <p:nvPr/>
        </p:nvPicPr>
        <p:blipFill rotWithShape="1">
          <a:blip r:embed="rId2" cstate="hq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6542690" y="762001"/>
            <a:ext cx="4893616" cy="5333997"/>
          </a:xfrm>
          <a:prstGeom prst="rect">
            <a:avLst/>
          </a:prstGeom>
        </p:spPr>
      </p:pic>
      <p:cxnSp>
        <p:nvCxnSpPr>
          <p:cNvPr id="24" name="Straight Connector 23">
            <a:extLst>
              <a:ext uri="{FF2B5EF4-FFF2-40B4-BE49-F238E27FC236}">
                <a16:creationId xmlns:a16="http://schemas.microsoft.com/office/drawing/2014/main" id="{B20D3D82-8B25-4DD9-9924-4CEAD450CD2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>
            <a:off x="1631206" y="4572000"/>
            <a:ext cx="971155" cy="0"/>
          </a:xfrm>
          <a:prstGeom prst="line">
            <a:avLst/>
          </a:prstGeom>
          <a:ln w="31750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6" name="Picture 5" descr="A picture containing text, toy, vector graphics, doll&#10;&#10;Description automatically generated">
            <a:extLst>
              <a:ext uri="{FF2B5EF4-FFF2-40B4-BE49-F238E27FC236}">
                <a16:creationId xmlns:a16="http://schemas.microsoft.com/office/drawing/2014/main" id="{3B644BC9-6A5E-1C48-AA82-F8732380D404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106045" y="1760219"/>
            <a:ext cx="3766906" cy="333756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26055076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8" name="Rectangle 17">
            <a:extLst>
              <a:ext uri="{FF2B5EF4-FFF2-40B4-BE49-F238E27FC236}">
                <a16:creationId xmlns:a16="http://schemas.microsoft.com/office/drawing/2014/main" id="{E906F54D-04EF-4345-A564-7A7B57B6CEB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50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0" name="Rectangle 19">
            <a:extLst>
              <a:ext uri="{FF2B5EF4-FFF2-40B4-BE49-F238E27FC236}">
                <a16:creationId xmlns:a16="http://schemas.microsoft.com/office/drawing/2014/main" id="{42D72763-8D2E-477E-ADFD-28E96A52FD6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tx1"/>
          </a:solidFill>
          <a:ln w="12700" cap="flat" cmpd="sng" algn="ctr">
            <a:noFill/>
            <a:prstDash val="solid"/>
            <a:miter lim="800000"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 useBgFill="1">
        <p:nvSpPr>
          <p:cNvPr id="22" name="Rectangle 21">
            <a:extLst>
              <a:ext uri="{FF2B5EF4-FFF2-40B4-BE49-F238E27FC236}">
                <a16:creationId xmlns:a16="http://schemas.microsoft.com/office/drawing/2014/main" id="{4A63FA5D-402E-473D-AF05-018BE28B22F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762001" y="762001"/>
            <a:ext cx="6095999" cy="5333999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4DE6C39B-7A8B-964F-90A1-70C293278825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755694" y="761999"/>
            <a:ext cx="6102306" cy="1092200"/>
          </a:xfrm>
        </p:spPr>
        <p:txBody>
          <a:bodyPr anchor="t">
            <a:noAutofit/>
          </a:bodyPr>
          <a:lstStyle/>
          <a:p>
            <a:r>
              <a:rPr lang="en-US" sz="4000" dirty="0"/>
              <a:t>Uninvolved Parenting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B3F7CFF4-32C9-BB4D-9B6F-F64C42DB9DE3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755694" y="2206529"/>
            <a:ext cx="5786996" cy="3889468"/>
          </a:xfrm>
        </p:spPr>
        <p:txBody>
          <a:bodyPr>
            <a:noAutofit/>
          </a:bodyPr>
          <a:lstStyle/>
          <a:p>
            <a:pPr marL="285750" indent="-285750">
              <a:buFont typeface="Wingdings" pitchFamily="2" charset="2"/>
              <a:buChar char="§"/>
            </a:pPr>
            <a:r>
              <a:rPr lang="en-US" sz="3500" dirty="0"/>
              <a:t>Negative Outcomes</a:t>
            </a:r>
          </a:p>
          <a:p>
            <a:pPr marL="742950" lvl="1" indent="-285750" algn="l">
              <a:buFont typeface="Wingdings" pitchFamily="2" charset="2"/>
              <a:buChar char="§"/>
            </a:pPr>
            <a:r>
              <a:rPr lang="en-US" sz="2500" b="0" dirty="0"/>
              <a:t>Insecure attachment</a:t>
            </a:r>
          </a:p>
          <a:p>
            <a:pPr marL="742950" lvl="1" indent="-285750" algn="l">
              <a:buFont typeface="Wingdings" pitchFamily="2" charset="2"/>
              <a:buChar char="§"/>
            </a:pPr>
            <a:r>
              <a:rPr lang="en-US" sz="2500" b="0" dirty="0"/>
              <a:t>Low social competence</a:t>
            </a:r>
          </a:p>
          <a:p>
            <a:pPr marL="742950" lvl="1" indent="-285750" algn="l">
              <a:buFont typeface="Wingdings" pitchFamily="2" charset="2"/>
              <a:buChar char="§"/>
            </a:pPr>
            <a:r>
              <a:rPr lang="en-US" sz="2500" b="0" dirty="0"/>
              <a:t>Higher risk of substance abuse, delinquency, &amp; mental health problems</a:t>
            </a:r>
          </a:p>
        </p:txBody>
      </p:sp>
      <p:pic>
        <p:nvPicPr>
          <p:cNvPr id="4" name="Picture 3" descr="Overlapping blue and white rays">
            <a:extLst>
              <a:ext uri="{FF2B5EF4-FFF2-40B4-BE49-F238E27FC236}">
                <a16:creationId xmlns:a16="http://schemas.microsoft.com/office/drawing/2014/main" id="{E5B264F8-E231-4E86-9FF3-93D6BB1E122D}"/>
              </a:ext>
            </a:extLst>
          </p:cNvPr>
          <p:cNvPicPr>
            <a:picLocks noChangeAspect="1"/>
          </p:cNvPicPr>
          <p:nvPr/>
        </p:nvPicPr>
        <p:blipFill rotWithShape="1">
          <a:blip r:embed="rId2" cstate="hq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6542690" y="762001"/>
            <a:ext cx="4893616" cy="5333997"/>
          </a:xfrm>
          <a:prstGeom prst="rect">
            <a:avLst/>
          </a:prstGeom>
        </p:spPr>
      </p:pic>
      <p:cxnSp>
        <p:nvCxnSpPr>
          <p:cNvPr id="24" name="Straight Connector 23">
            <a:extLst>
              <a:ext uri="{FF2B5EF4-FFF2-40B4-BE49-F238E27FC236}">
                <a16:creationId xmlns:a16="http://schemas.microsoft.com/office/drawing/2014/main" id="{B20D3D82-8B25-4DD9-9924-4CEAD450CD2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>
            <a:off x="1631206" y="4572000"/>
            <a:ext cx="971155" cy="0"/>
          </a:xfrm>
          <a:prstGeom prst="line">
            <a:avLst/>
          </a:prstGeom>
          <a:ln w="31750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7" name="Picture 6" descr="Graphical user interface&#10;&#10;Description automatically generated">
            <a:extLst>
              <a:ext uri="{FF2B5EF4-FFF2-40B4-BE49-F238E27FC236}">
                <a16:creationId xmlns:a16="http://schemas.microsoft.com/office/drawing/2014/main" id="{0B65DC92-3BDD-F246-9A52-6AE8C1D3EA01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128628" y="1760219"/>
            <a:ext cx="3721740" cy="333756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18350148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9" name="Rectangle 8">
            <a:extLst>
              <a:ext uri="{FF2B5EF4-FFF2-40B4-BE49-F238E27FC236}">
                <a16:creationId xmlns:a16="http://schemas.microsoft.com/office/drawing/2014/main" id="{E906F54D-04EF-4345-A564-7A7B57B6CEB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50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4" name="Picture 3" descr="Overlapping blue and white rays">
            <a:extLst>
              <a:ext uri="{FF2B5EF4-FFF2-40B4-BE49-F238E27FC236}">
                <a16:creationId xmlns:a16="http://schemas.microsoft.com/office/drawing/2014/main" id="{E5B264F8-E231-4E86-9FF3-93D6BB1E122D}"/>
              </a:ext>
            </a:extLst>
          </p:cNvPr>
          <p:cNvPicPr>
            <a:picLocks noChangeAspect="1"/>
          </p:cNvPicPr>
          <p:nvPr/>
        </p:nvPicPr>
        <p:blipFill rotWithShape="1">
          <a:blip r:embed="rId3" cstate="hq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20" y="10"/>
            <a:ext cx="12191980" cy="6857990"/>
          </a:xfrm>
          <a:prstGeom prst="rect">
            <a:avLst/>
          </a:prstGeom>
        </p:spPr>
      </p:pic>
      <p:sp useBgFill="1">
        <p:nvSpPr>
          <p:cNvPr id="11" name="Rectangle 10">
            <a:extLst>
              <a:ext uri="{FF2B5EF4-FFF2-40B4-BE49-F238E27FC236}">
                <a16:creationId xmlns:a16="http://schemas.microsoft.com/office/drawing/2014/main" id="{4A63FA5D-402E-473D-AF05-018BE28B22F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762000" y="762003"/>
            <a:ext cx="10667999" cy="5333994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4DE6C39B-7A8B-964F-90A1-70C293278825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443036" y="995364"/>
            <a:ext cx="9305926" cy="733424"/>
          </a:xfrm>
        </p:spPr>
        <p:txBody>
          <a:bodyPr anchor="t">
            <a:noAutofit/>
          </a:bodyPr>
          <a:lstStyle/>
          <a:p>
            <a:r>
              <a:rPr lang="en-US" sz="4500" dirty="0"/>
              <a:t>Contextual Influences</a:t>
            </a:r>
          </a:p>
        </p:txBody>
      </p:sp>
      <p:cxnSp>
        <p:nvCxnSpPr>
          <p:cNvPr id="13" name="Straight Connector 12">
            <a:extLst>
              <a:ext uri="{FF2B5EF4-FFF2-40B4-BE49-F238E27FC236}">
                <a16:creationId xmlns:a16="http://schemas.microsoft.com/office/drawing/2014/main" id="{B20D3D82-8B25-4DD9-9924-4CEAD450CD2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>
            <a:off x="1631206" y="4572000"/>
            <a:ext cx="971155" cy="0"/>
          </a:xfrm>
          <a:prstGeom prst="line">
            <a:avLst/>
          </a:prstGeom>
          <a:ln w="317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" name="Rectangle 7">
            <a:extLst>
              <a:ext uri="{FF2B5EF4-FFF2-40B4-BE49-F238E27FC236}">
                <a16:creationId xmlns:a16="http://schemas.microsoft.com/office/drawing/2014/main" id="{96990EAE-6DAA-3945-A317-25B4D942A9D6}"/>
              </a:ext>
            </a:extLst>
          </p:cNvPr>
          <p:cNvSpPr/>
          <p:nvPr/>
        </p:nvSpPr>
        <p:spPr>
          <a:xfrm>
            <a:off x="1631206" y="4429125"/>
            <a:ext cx="971155" cy="271463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B3F7CFF4-32C9-BB4D-9B6F-F64C42DB9DE3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443036" y="2255634"/>
            <a:ext cx="9305926" cy="3342094"/>
          </a:xfrm>
        </p:spPr>
        <p:txBody>
          <a:bodyPr>
            <a:noAutofit/>
          </a:bodyPr>
          <a:lstStyle/>
          <a:p>
            <a:pPr marL="285750" indent="-285750">
              <a:buFont typeface="Wingdings" pitchFamily="2" charset="2"/>
              <a:buChar char="§"/>
            </a:pPr>
            <a:r>
              <a:rPr lang="en-US" sz="3500" dirty="0"/>
              <a:t>Most research was done with European American, middle-class, families </a:t>
            </a:r>
          </a:p>
          <a:p>
            <a:pPr marL="742950" lvl="1" indent="-285750" algn="l">
              <a:buFont typeface="Wingdings" pitchFamily="2" charset="2"/>
              <a:buChar char="§"/>
            </a:pPr>
            <a:r>
              <a:rPr lang="en-US" sz="2500" b="0" dirty="0"/>
              <a:t>Varies by context</a:t>
            </a:r>
          </a:p>
          <a:p>
            <a:pPr marL="742950" lvl="1" indent="-285750" algn="l">
              <a:buFont typeface="Wingdings" pitchFamily="2" charset="2"/>
              <a:buChar char="§"/>
            </a:pPr>
            <a:r>
              <a:rPr lang="en-US" sz="2500" b="0" dirty="0"/>
              <a:t>Varies by ethnicity</a:t>
            </a:r>
          </a:p>
          <a:p>
            <a:pPr marL="742950" lvl="1" indent="-285750" algn="l">
              <a:buFont typeface="Wingdings" pitchFamily="2" charset="2"/>
              <a:buChar char="§"/>
            </a:pPr>
            <a:endParaRPr lang="en-US" sz="2500" b="0" dirty="0"/>
          </a:p>
        </p:txBody>
      </p:sp>
    </p:spTree>
    <p:extLst>
      <p:ext uri="{BB962C8B-B14F-4D97-AF65-F5344CB8AC3E}">
        <p14:creationId xmlns:p14="http://schemas.microsoft.com/office/powerpoint/2010/main" val="3630357297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9" name="Rectangle 8">
            <a:extLst>
              <a:ext uri="{FF2B5EF4-FFF2-40B4-BE49-F238E27FC236}">
                <a16:creationId xmlns:a16="http://schemas.microsoft.com/office/drawing/2014/main" id="{E906F54D-04EF-4345-A564-7A7B57B6CEB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50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4" name="Picture 3" descr="Overlapping blue and white rays">
            <a:extLst>
              <a:ext uri="{FF2B5EF4-FFF2-40B4-BE49-F238E27FC236}">
                <a16:creationId xmlns:a16="http://schemas.microsoft.com/office/drawing/2014/main" id="{E5B264F8-E231-4E86-9FF3-93D6BB1E122D}"/>
              </a:ext>
            </a:extLst>
          </p:cNvPr>
          <p:cNvPicPr>
            <a:picLocks noChangeAspect="1"/>
          </p:cNvPicPr>
          <p:nvPr/>
        </p:nvPicPr>
        <p:blipFill rotWithShape="1">
          <a:blip r:embed="rId3" cstate="hq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20" y="10"/>
            <a:ext cx="12191980" cy="6857990"/>
          </a:xfrm>
          <a:prstGeom prst="rect">
            <a:avLst/>
          </a:prstGeom>
        </p:spPr>
      </p:pic>
      <p:sp useBgFill="1">
        <p:nvSpPr>
          <p:cNvPr id="11" name="Rectangle 10">
            <a:extLst>
              <a:ext uri="{FF2B5EF4-FFF2-40B4-BE49-F238E27FC236}">
                <a16:creationId xmlns:a16="http://schemas.microsoft.com/office/drawing/2014/main" id="{4A63FA5D-402E-473D-AF05-018BE28B22F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762000" y="762003"/>
            <a:ext cx="10667999" cy="5333994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4DE6C39B-7A8B-964F-90A1-70C293278825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443036" y="995364"/>
            <a:ext cx="9305926" cy="733424"/>
          </a:xfrm>
        </p:spPr>
        <p:txBody>
          <a:bodyPr anchor="t">
            <a:noAutofit/>
          </a:bodyPr>
          <a:lstStyle/>
          <a:p>
            <a:r>
              <a:rPr lang="en-US" sz="4500" dirty="0"/>
              <a:t>Contextual Influences</a:t>
            </a:r>
          </a:p>
        </p:txBody>
      </p:sp>
      <p:cxnSp>
        <p:nvCxnSpPr>
          <p:cNvPr id="13" name="Straight Connector 12">
            <a:extLst>
              <a:ext uri="{FF2B5EF4-FFF2-40B4-BE49-F238E27FC236}">
                <a16:creationId xmlns:a16="http://schemas.microsoft.com/office/drawing/2014/main" id="{B20D3D82-8B25-4DD9-9924-4CEAD450CD2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>
            <a:off x="1631206" y="4572000"/>
            <a:ext cx="971155" cy="0"/>
          </a:xfrm>
          <a:prstGeom prst="line">
            <a:avLst/>
          </a:prstGeom>
          <a:ln w="317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" name="Rectangle 7">
            <a:extLst>
              <a:ext uri="{FF2B5EF4-FFF2-40B4-BE49-F238E27FC236}">
                <a16:creationId xmlns:a16="http://schemas.microsoft.com/office/drawing/2014/main" id="{96990EAE-6DAA-3945-A317-25B4D942A9D6}"/>
              </a:ext>
            </a:extLst>
          </p:cNvPr>
          <p:cNvSpPr/>
          <p:nvPr/>
        </p:nvSpPr>
        <p:spPr>
          <a:xfrm>
            <a:off x="1631206" y="4429125"/>
            <a:ext cx="971155" cy="271463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B3F7CFF4-32C9-BB4D-9B6F-F64C42DB9DE3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443035" y="2255634"/>
            <a:ext cx="9986963" cy="3342094"/>
          </a:xfrm>
        </p:spPr>
        <p:txBody>
          <a:bodyPr>
            <a:noAutofit/>
          </a:bodyPr>
          <a:lstStyle/>
          <a:p>
            <a:pPr marL="285750" indent="-285750">
              <a:buFont typeface="Wingdings" pitchFamily="2" charset="2"/>
              <a:buChar char="§"/>
            </a:pPr>
            <a:r>
              <a:rPr lang="en-US" sz="3500" dirty="0"/>
              <a:t>Authoritarian style more common in subgroups </a:t>
            </a:r>
          </a:p>
          <a:p>
            <a:pPr marL="742950" lvl="1" indent="-285750" algn="l">
              <a:buFont typeface="Wingdings" pitchFamily="2" charset="2"/>
              <a:buChar char="§"/>
            </a:pPr>
            <a:r>
              <a:rPr lang="en-US" sz="2500" b="0" dirty="0"/>
              <a:t>African American</a:t>
            </a:r>
          </a:p>
          <a:p>
            <a:pPr marL="742950" lvl="1" indent="-285750" algn="l">
              <a:buFont typeface="Wingdings" pitchFamily="2" charset="2"/>
              <a:buChar char="§"/>
            </a:pPr>
            <a:r>
              <a:rPr lang="en-US" sz="2500" b="0" dirty="0"/>
              <a:t>Asian American</a:t>
            </a:r>
          </a:p>
          <a:p>
            <a:pPr marL="742950" lvl="1" indent="-285750" algn="l">
              <a:buFont typeface="Wingdings" pitchFamily="2" charset="2"/>
              <a:buChar char="§"/>
            </a:pPr>
            <a:r>
              <a:rPr lang="en-US" sz="2500" b="0" dirty="0"/>
              <a:t>Chinese families </a:t>
            </a:r>
          </a:p>
          <a:p>
            <a:pPr marL="742950" lvl="1" indent="-285750" algn="l">
              <a:buFont typeface="Wingdings" pitchFamily="2" charset="2"/>
              <a:buChar char="§"/>
            </a:pPr>
            <a:r>
              <a:rPr lang="en-US" sz="2500" b="0" dirty="0"/>
              <a:t>Southern &amp; Midwestern United States</a:t>
            </a:r>
          </a:p>
          <a:p>
            <a:pPr marL="742950" lvl="1" indent="-285750" algn="l">
              <a:buFont typeface="Wingdings" pitchFamily="2" charset="2"/>
              <a:buChar char="§"/>
            </a:pPr>
            <a:endParaRPr lang="en-US" sz="2500" b="0" dirty="0"/>
          </a:p>
        </p:txBody>
      </p:sp>
    </p:spTree>
    <p:extLst>
      <p:ext uri="{BB962C8B-B14F-4D97-AF65-F5344CB8AC3E}">
        <p14:creationId xmlns:p14="http://schemas.microsoft.com/office/powerpoint/2010/main" val="883870235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9" name="Rectangle 8">
            <a:extLst>
              <a:ext uri="{FF2B5EF4-FFF2-40B4-BE49-F238E27FC236}">
                <a16:creationId xmlns:a16="http://schemas.microsoft.com/office/drawing/2014/main" id="{E906F54D-04EF-4345-A564-7A7B57B6CEB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50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4" name="Picture 3" descr="Overlapping blue and white rays">
            <a:extLst>
              <a:ext uri="{FF2B5EF4-FFF2-40B4-BE49-F238E27FC236}">
                <a16:creationId xmlns:a16="http://schemas.microsoft.com/office/drawing/2014/main" id="{E5B264F8-E231-4E86-9FF3-93D6BB1E122D}"/>
              </a:ext>
            </a:extLst>
          </p:cNvPr>
          <p:cNvPicPr>
            <a:picLocks noChangeAspect="1"/>
          </p:cNvPicPr>
          <p:nvPr/>
        </p:nvPicPr>
        <p:blipFill rotWithShape="1">
          <a:blip r:embed="rId3" cstate="hq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20" y="10"/>
            <a:ext cx="12191980" cy="6857990"/>
          </a:xfrm>
          <a:prstGeom prst="rect">
            <a:avLst/>
          </a:prstGeom>
        </p:spPr>
      </p:pic>
      <p:sp useBgFill="1">
        <p:nvSpPr>
          <p:cNvPr id="11" name="Rectangle 10">
            <a:extLst>
              <a:ext uri="{FF2B5EF4-FFF2-40B4-BE49-F238E27FC236}">
                <a16:creationId xmlns:a16="http://schemas.microsoft.com/office/drawing/2014/main" id="{4A63FA5D-402E-473D-AF05-018BE28B22F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762000" y="762003"/>
            <a:ext cx="10667999" cy="5333994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4DE6C39B-7A8B-964F-90A1-70C293278825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443036" y="995364"/>
            <a:ext cx="9305926" cy="733424"/>
          </a:xfrm>
        </p:spPr>
        <p:txBody>
          <a:bodyPr anchor="t">
            <a:noAutofit/>
          </a:bodyPr>
          <a:lstStyle/>
          <a:p>
            <a:r>
              <a:rPr lang="en-US" sz="4500" dirty="0"/>
              <a:t>Contextual Influences</a:t>
            </a:r>
          </a:p>
        </p:txBody>
      </p:sp>
      <p:cxnSp>
        <p:nvCxnSpPr>
          <p:cNvPr id="13" name="Straight Connector 12">
            <a:extLst>
              <a:ext uri="{FF2B5EF4-FFF2-40B4-BE49-F238E27FC236}">
                <a16:creationId xmlns:a16="http://schemas.microsoft.com/office/drawing/2014/main" id="{B20D3D82-8B25-4DD9-9924-4CEAD450CD2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>
            <a:off x="1631206" y="4572000"/>
            <a:ext cx="971155" cy="0"/>
          </a:xfrm>
          <a:prstGeom prst="line">
            <a:avLst/>
          </a:prstGeom>
          <a:ln w="317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" name="Rectangle 7">
            <a:extLst>
              <a:ext uri="{FF2B5EF4-FFF2-40B4-BE49-F238E27FC236}">
                <a16:creationId xmlns:a16="http://schemas.microsoft.com/office/drawing/2014/main" id="{96990EAE-6DAA-3945-A317-25B4D942A9D6}"/>
              </a:ext>
            </a:extLst>
          </p:cNvPr>
          <p:cNvSpPr/>
          <p:nvPr/>
        </p:nvSpPr>
        <p:spPr>
          <a:xfrm>
            <a:off x="1631206" y="4429125"/>
            <a:ext cx="971155" cy="271463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B3F7CFF4-32C9-BB4D-9B6F-F64C42DB9DE3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443035" y="2255634"/>
            <a:ext cx="9986963" cy="3342094"/>
          </a:xfrm>
        </p:spPr>
        <p:txBody>
          <a:bodyPr>
            <a:noAutofit/>
          </a:bodyPr>
          <a:lstStyle/>
          <a:p>
            <a:pPr marL="285750" indent="-285750">
              <a:buFont typeface="Wingdings" pitchFamily="2" charset="2"/>
              <a:buChar char="§"/>
            </a:pPr>
            <a:r>
              <a:rPr lang="en-US" sz="3500" dirty="0"/>
              <a:t>Parenting Roles</a:t>
            </a:r>
          </a:p>
          <a:p>
            <a:pPr marL="742950" lvl="1" indent="-285750" algn="l">
              <a:buFont typeface="Wingdings" pitchFamily="2" charset="2"/>
              <a:buChar char="§"/>
            </a:pPr>
            <a:r>
              <a:rPr lang="en-US" sz="2500" b="0" dirty="0"/>
              <a:t>Primarily focused on mothers</a:t>
            </a:r>
          </a:p>
          <a:p>
            <a:pPr marL="742950" lvl="1" indent="-285750" algn="l">
              <a:buFont typeface="Wingdings" pitchFamily="2" charset="2"/>
              <a:buChar char="§"/>
            </a:pPr>
            <a:r>
              <a:rPr lang="en-US" sz="2500" b="0" dirty="0"/>
              <a:t>Fathers increasing role in child care</a:t>
            </a:r>
          </a:p>
          <a:p>
            <a:pPr marL="742950" lvl="1" indent="-285750" algn="l">
              <a:buFont typeface="Wingdings" pitchFamily="2" charset="2"/>
              <a:buChar char="§"/>
            </a:pPr>
            <a:r>
              <a:rPr lang="en-US" sz="2500" b="0" dirty="0"/>
              <a:t>Can also vary by culture</a:t>
            </a:r>
          </a:p>
          <a:p>
            <a:pPr marL="742950" lvl="1" indent="-285750" algn="l">
              <a:buFont typeface="Wingdings" pitchFamily="2" charset="2"/>
              <a:buChar char="§"/>
            </a:pPr>
            <a:endParaRPr lang="en-US" sz="2500" b="0" dirty="0"/>
          </a:p>
        </p:txBody>
      </p:sp>
    </p:spTree>
    <p:extLst>
      <p:ext uri="{BB962C8B-B14F-4D97-AF65-F5344CB8AC3E}">
        <p14:creationId xmlns:p14="http://schemas.microsoft.com/office/powerpoint/2010/main" val="12146219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9" name="Rectangle 8">
            <a:extLst>
              <a:ext uri="{FF2B5EF4-FFF2-40B4-BE49-F238E27FC236}">
                <a16:creationId xmlns:a16="http://schemas.microsoft.com/office/drawing/2014/main" id="{E906F54D-04EF-4345-A564-7A7B57B6CEB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50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4" name="Picture 3" descr="Overlapping blue and white rays">
            <a:extLst>
              <a:ext uri="{FF2B5EF4-FFF2-40B4-BE49-F238E27FC236}">
                <a16:creationId xmlns:a16="http://schemas.microsoft.com/office/drawing/2014/main" id="{E5B264F8-E231-4E86-9FF3-93D6BB1E122D}"/>
              </a:ext>
            </a:extLst>
          </p:cNvPr>
          <p:cNvPicPr>
            <a:picLocks noChangeAspect="1"/>
          </p:cNvPicPr>
          <p:nvPr/>
        </p:nvPicPr>
        <p:blipFill rotWithShape="1">
          <a:blip r:embed="rId3" cstate="hq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20" y="10"/>
            <a:ext cx="12191980" cy="6857990"/>
          </a:xfrm>
          <a:prstGeom prst="rect">
            <a:avLst/>
          </a:prstGeom>
        </p:spPr>
      </p:pic>
      <p:sp useBgFill="1">
        <p:nvSpPr>
          <p:cNvPr id="11" name="Rectangle 10">
            <a:extLst>
              <a:ext uri="{FF2B5EF4-FFF2-40B4-BE49-F238E27FC236}">
                <a16:creationId xmlns:a16="http://schemas.microsoft.com/office/drawing/2014/main" id="{4A63FA5D-402E-473D-AF05-018BE28B22F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762000" y="762003"/>
            <a:ext cx="10667999" cy="5333994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4DE6C39B-7A8B-964F-90A1-70C293278825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443036" y="995364"/>
            <a:ext cx="9305926" cy="733424"/>
          </a:xfrm>
        </p:spPr>
        <p:txBody>
          <a:bodyPr anchor="t">
            <a:noAutofit/>
          </a:bodyPr>
          <a:lstStyle/>
          <a:p>
            <a:pPr algn="ctr"/>
            <a:r>
              <a:rPr lang="en-US" sz="4500" dirty="0"/>
              <a:t>Parenting styles</a:t>
            </a:r>
          </a:p>
        </p:txBody>
      </p:sp>
      <p:cxnSp>
        <p:nvCxnSpPr>
          <p:cNvPr id="13" name="Straight Connector 12">
            <a:extLst>
              <a:ext uri="{FF2B5EF4-FFF2-40B4-BE49-F238E27FC236}">
                <a16:creationId xmlns:a16="http://schemas.microsoft.com/office/drawing/2014/main" id="{B20D3D82-8B25-4DD9-9924-4CEAD450CD2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>
            <a:off x="1631206" y="4572000"/>
            <a:ext cx="971155" cy="0"/>
          </a:xfrm>
          <a:prstGeom prst="line">
            <a:avLst/>
          </a:prstGeom>
          <a:ln w="317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" name="Rectangle 7">
            <a:extLst>
              <a:ext uri="{FF2B5EF4-FFF2-40B4-BE49-F238E27FC236}">
                <a16:creationId xmlns:a16="http://schemas.microsoft.com/office/drawing/2014/main" id="{96990EAE-6DAA-3945-A317-25B4D942A9D6}"/>
              </a:ext>
            </a:extLst>
          </p:cNvPr>
          <p:cNvSpPr/>
          <p:nvPr/>
        </p:nvSpPr>
        <p:spPr>
          <a:xfrm>
            <a:off x="1631206" y="4429125"/>
            <a:ext cx="971155" cy="271463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pic>
        <p:nvPicPr>
          <p:cNvPr id="12" name="Picture 11" descr="Diagram&#10;&#10;Description automatically generated">
            <a:extLst>
              <a:ext uri="{FF2B5EF4-FFF2-40B4-BE49-F238E27FC236}">
                <a16:creationId xmlns:a16="http://schemas.microsoft.com/office/drawing/2014/main" id="{E74D5F6A-3078-F64F-96B5-4B8A5C03D29B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602361" y="1864136"/>
            <a:ext cx="6982691" cy="409651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57702241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</p:sld>
</file>

<file path=ppt/theme/theme1.xml><?xml version="1.0" encoding="utf-8"?>
<a:theme xmlns:a="http://schemas.openxmlformats.org/drawingml/2006/main" name="PortalVTI">
  <a:themeElements>
    <a:clrScheme name="Blue II">
      <a:dk1>
        <a:sysClr val="windowText" lastClr="000000"/>
      </a:dk1>
      <a:lt1>
        <a:sysClr val="window" lastClr="FFFFFF"/>
      </a:lt1>
      <a:dk2>
        <a:srgbClr val="335B74"/>
      </a:dk2>
      <a:lt2>
        <a:srgbClr val="DFE3E5"/>
      </a:lt2>
      <a:accent1>
        <a:srgbClr val="1CADE4"/>
      </a:accent1>
      <a:accent2>
        <a:srgbClr val="2683C6"/>
      </a:accent2>
      <a:accent3>
        <a:srgbClr val="27CED7"/>
      </a:accent3>
      <a:accent4>
        <a:srgbClr val="42BA97"/>
      </a:accent4>
      <a:accent5>
        <a:srgbClr val="3E8853"/>
      </a:accent5>
      <a:accent6>
        <a:srgbClr val="62A39F"/>
      </a:accent6>
      <a:hlink>
        <a:srgbClr val="6EAC1C"/>
      </a:hlink>
      <a:folHlink>
        <a:srgbClr val="B26B02"/>
      </a:folHlink>
    </a:clrScheme>
    <a:fontScheme name="Earth">
      <a:majorFont>
        <a:latin typeface="Trade Gothic Next Cond"/>
        <a:ea typeface=""/>
        <a:cs typeface=""/>
      </a:majorFont>
      <a:minorFont>
        <a:latin typeface="Trade Gothic Next Light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PortalVTI" id="{0E0D5035-C7F2-4607-91F4-D5D5F886A15A}" vid="{EAFF3D8B-AC13-4E90-80A9-182200FBC866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6024</TotalTime>
  <Words>533</Words>
  <Application>Microsoft Macintosh PowerPoint</Application>
  <PresentationFormat>Widescreen</PresentationFormat>
  <Paragraphs>124</Paragraphs>
  <Slides>26</Slides>
  <Notes>4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26</vt:i4>
      </vt:variant>
    </vt:vector>
  </HeadingPairs>
  <TitlesOfParts>
    <vt:vector size="32" baseType="lpstr">
      <vt:lpstr>Arial</vt:lpstr>
      <vt:lpstr>Calibri</vt:lpstr>
      <vt:lpstr>Trade Gothic Next Cond</vt:lpstr>
      <vt:lpstr>Trade Gothic Next Light</vt:lpstr>
      <vt:lpstr>Wingdings</vt:lpstr>
      <vt:lpstr>PortalVTI</vt:lpstr>
      <vt:lpstr>Parenting Styles</vt:lpstr>
      <vt:lpstr>parenting Styles</vt:lpstr>
      <vt:lpstr>Origins of parenting Styles</vt:lpstr>
      <vt:lpstr>Elements of parenting</vt:lpstr>
      <vt:lpstr>Parenting styles</vt:lpstr>
      <vt:lpstr>Authoritative Parenting</vt:lpstr>
      <vt:lpstr>Authoritative Parenting</vt:lpstr>
      <vt:lpstr>Authoritarian parenting</vt:lpstr>
      <vt:lpstr>Authoritarian parenting</vt:lpstr>
      <vt:lpstr>permissive parenting</vt:lpstr>
      <vt:lpstr>permissive parenting</vt:lpstr>
      <vt:lpstr>Uninvolved parenting</vt:lpstr>
      <vt:lpstr>Uninvolved parenting</vt:lpstr>
      <vt:lpstr>Parenting style quiz</vt:lpstr>
      <vt:lpstr>Parenting styles</vt:lpstr>
      <vt:lpstr>Parenting styles</vt:lpstr>
      <vt:lpstr>Parenting styles</vt:lpstr>
      <vt:lpstr>Parenting styles</vt:lpstr>
      <vt:lpstr>Why Authoritative Parenting is best</vt:lpstr>
      <vt:lpstr>Authoritarian Parenting</vt:lpstr>
      <vt:lpstr>Permissive Parenting</vt:lpstr>
      <vt:lpstr>Uninvolved Parenting</vt:lpstr>
      <vt:lpstr>Contextual Influences</vt:lpstr>
      <vt:lpstr>Contextual Influences</vt:lpstr>
      <vt:lpstr>Contextual Influences</vt:lpstr>
      <vt:lpstr>Parenting styles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Chelsea Anne Barrows</dc:creator>
  <cp:lastModifiedBy>Chelsea Anne Barrows</cp:lastModifiedBy>
  <cp:revision>44</cp:revision>
  <dcterms:created xsi:type="dcterms:W3CDTF">2021-07-18T16:50:37Z</dcterms:created>
  <dcterms:modified xsi:type="dcterms:W3CDTF">2021-07-27T01:21:33Z</dcterms:modified>
</cp:coreProperties>
</file>